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94"/>
  </p:normalViewPr>
  <p:slideViewPr>
    <p:cSldViewPr snapToGrid="0">
      <p:cViewPr varScale="1">
        <p:scale>
          <a:sx n="161" d="100"/>
          <a:sy n="161" d="100"/>
        </p:scale>
        <p:origin x="480"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technical task is distributed in 3 parts.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f7bca9f32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f7bca9f32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yes, spoiler alert, Keely is one of the predicted winners.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1faabaf28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1faabaf28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1f7bca9f32_6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1f7bca9f32_6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0E0E0E"/>
                </a:solidFill>
              </a:rPr>
              <a:t>The </a:t>
            </a:r>
            <a:r>
              <a:rPr lang="en" sz="1050" b="1">
                <a:solidFill>
                  <a:srgbClr val="0E0E0E"/>
                </a:solidFill>
              </a:rPr>
              <a:t>800m</a:t>
            </a:r>
            <a:r>
              <a:rPr lang="en" sz="1050">
                <a:solidFill>
                  <a:srgbClr val="0E0E0E"/>
                </a:solidFill>
              </a:rPr>
              <a:t> and </a:t>
            </a:r>
            <a:r>
              <a:rPr lang="en" sz="1050" b="1">
                <a:solidFill>
                  <a:srgbClr val="0E0E0E"/>
                </a:solidFill>
              </a:rPr>
              <a:t>Pole Vault</a:t>
            </a:r>
            <a:r>
              <a:rPr lang="en" sz="1050">
                <a:solidFill>
                  <a:srgbClr val="0E0E0E"/>
                </a:solidFill>
              </a:rPr>
              <a:t> events stand out, with women predicted to secure </a:t>
            </a:r>
            <a:r>
              <a:rPr lang="en" sz="1050" b="1">
                <a:solidFill>
                  <a:srgbClr val="0E0E0E"/>
                </a:solidFill>
              </a:rPr>
              <a:t>2 medals</a:t>
            </a:r>
            <a:r>
              <a:rPr lang="en" sz="1050">
                <a:solidFill>
                  <a:srgbClr val="0E0E0E"/>
                </a:solidFill>
              </a:rPr>
              <a:t> each. </a:t>
            </a:r>
            <a:endParaRPr sz="1050">
              <a:solidFill>
                <a:srgbClr val="0E0E0E"/>
              </a:solidFill>
            </a:endParaRPr>
          </a:p>
          <a:p>
            <a:pPr marL="0" lvl="0" indent="0" algn="l" rtl="0">
              <a:lnSpc>
                <a:spcPct val="115000"/>
              </a:lnSpc>
              <a:spcBef>
                <a:spcPts val="0"/>
              </a:spcBef>
              <a:spcAft>
                <a:spcPts val="0"/>
              </a:spcAft>
              <a:buNone/>
            </a:pPr>
            <a:r>
              <a:rPr lang="en" sz="1050">
                <a:solidFill>
                  <a:srgbClr val="0E0E0E"/>
                </a:solidFill>
              </a:rPr>
              <a:t>On the men’s side, medals are distributed across events like the </a:t>
            </a:r>
            <a:r>
              <a:rPr lang="en" sz="1050" b="1">
                <a:solidFill>
                  <a:srgbClr val="0E0E0E"/>
                </a:solidFill>
              </a:rPr>
              <a:t>1500m</a:t>
            </a:r>
            <a:r>
              <a:rPr lang="en" sz="1050">
                <a:solidFill>
                  <a:srgbClr val="0E0E0E"/>
                </a:solidFill>
              </a:rPr>
              <a:t>, </a:t>
            </a:r>
            <a:r>
              <a:rPr lang="en" sz="1050" b="1">
                <a:solidFill>
                  <a:srgbClr val="0E0E0E"/>
                </a:solidFill>
              </a:rPr>
              <a:t>400m</a:t>
            </a:r>
            <a:r>
              <a:rPr lang="en" sz="1050">
                <a:solidFill>
                  <a:srgbClr val="0E0E0E"/>
                </a:solidFill>
              </a:rPr>
              <a:t>, and </a:t>
            </a:r>
            <a:r>
              <a:rPr lang="en" sz="1050" b="1">
                <a:solidFill>
                  <a:srgbClr val="0E0E0E"/>
                </a:solidFill>
              </a:rPr>
              <a:t>5000m</a:t>
            </a:r>
            <a:r>
              <a:rPr lang="en" sz="1050">
                <a:solidFill>
                  <a:srgbClr val="0E0E0E"/>
                </a:solidFill>
              </a:rPr>
              <a:t>, each contributing </a:t>
            </a:r>
            <a:r>
              <a:rPr lang="en" sz="1050" b="1">
                <a:solidFill>
                  <a:srgbClr val="0E0E0E"/>
                </a:solidFill>
              </a:rPr>
              <a:t>1 medal</a:t>
            </a:r>
            <a:r>
              <a:rPr lang="en" sz="1050">
                <a:solidFill>
                  <a:srgbClr val="0E0E0E"/>
                </a:solidFill>
              </a:rPr>
              <a:t>. </a:t>
            </a:r>
            <a:endParaRPr sz="1050">
              <a:solidFill>
                <a:srgbClr val="0E0E0E"/>
              </a:solidFill>
            </a:endParaRPr>
          </a:p>
          <a:p>
            <a:pPr marL="0" lvl="0" indent="0" algn="l" rtl="0">
              <a:lnSpc>
                <a:spcPct val="115000"/>
              </a:lnSpc>
              <a:spcBef>
                <a:spcPts val="0"/>
              </a:spcBef>
              <a:spcAft>
                <a:spcPts val="0"/>
              </a:spcAft>
              <a:buNone/>
            </a:pPr>
            <a:r>
              <a:rPr lang="en" sz="1050">
                <a:solidFill>
                  <a:srgbClr val="0E0E0E"/>
                </a:solidFill>
              </a:rPr>
              <a:t>The chart highlights events where GBR athletes are likely to excel, </a:t>
            </a:r>
            <a:endParaRPr sz="1050">
              <a:solidFill>
                <a:srgbClr val="0E0E0E"/>
              </a:solidFill>
            </a:endParaRPr>
          </a:p>
          <a:p>
            <a:pPr marL="0" lvl="0" indent="0" algn="l" rtl="0">
              <a:lnSpc>
                <a:spcPct val="115000"/>
              </a:lnSpc>
              <a:spcBef>
                <a:spcPts val="0"/>
              </a:spcBef>
              <a:spcAft>
                <a:spcPts val="0"/>
              </a:spcAft>
              <a:buNone/>
            </a:pPr>
            <a:r>
              <a:rPr lang="en" sz="1050">
                <a:solidFill>
                  <a:srgbClr val="0E0E0E"/>
                </a:solidFill>
              </a:rPr>
              <a:t>while also revealing gaps, particularly in disciplines like </a:t>
            </a:r>
            <a:r>
              <a:rPr lang="en" sz="1050" b="1">
                <a:solidFill>
                  <a:srgbClr val="0E0E0E"/>
                </a:solidFill>
              </a:rPr>
              <a:t>Shot Put, Triple Jump, and Javelin Throw</a:t>
            </a:r>
            <a:r>
              <a:rPr lang="en" sz="1050">
                <a:solidFill>
                  <a:srgbClr val="0E0E0E"/>
                </a:solidFill>
              </a:rPr>
              <a:t>, where no medals are currently predicted. </a:t>
            </a:r>
            <a:endParaRPr sz="1050">
              <a:solidFill>
                <a:srgbClr val="0E0E0E"/>
              </a:solidFill>
            </a:endParaRPr>
          </a:p>
          <a:p>
            <a:pPr marL="0" lvl="0" indent="0" algn="l" rtl="0">
              <a:lnSpc>
                <a:spcPct val="115000"/>
              </a:lnSpc>
              <a:spcBef>
                <a:spcPts val="0"/>
              </a:spcBef>
              <a:spcAft>
                <a:spcPts val="0"/>
              </a:spcAft>
              <a:buNone/>
            </a:pPr>
            <a:r>
              <a:rPr lang="en" sz="1050">
                <a:solidFill>
                  <a:srgbClr val="0E0E0E"/>
                </a:solidFill>
              </a:rPr>
              <a:t>This insight provides focus areas for future improvement and targeted development.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f7bca9f32_6_1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1f7bca9f32_6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0E0E0E"/>
                </a:solidFill>
              </a:rPr>
              <a:t>This Data informed Prediction helps us, the team and the performance coaches to focus in the right areas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6f9e470d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1f7bca9f32_6_1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1f7bca9f32_6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followed a systematic and logical approach to tackle the Business Problem. I used tools like Python, SQL and Excel.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1f7bca9f32_6_1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1f7bca9f32_6_1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datasets were provided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f7bca9f32_6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f7bca9f32_6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task has 2 important parts to focus on. One also hints towards a ‘Global’ event.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1f7bca9f32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1f7bca9f3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Data Joining:</a:t>
            </a:r>
            <a:r>
              <a:rPr lang="en"/>
              <a:t> The first joining was on the basis of mutual key: AthleteGUID</a:t>
            </a:r>
            <a:endParaRPr/>
          </a:p>
          <a:p>
            <a:pPr marL="0" lvl="0" indent="0" algn="l" rtl="0">
              <a:spcBef>
                <a:spcPts val="0"/>
              </a:spcBef>
              <a:spcAft>
                <a:spcPts val="0"/>
              </a:spcAft>
              <a:buNone/>
            </a:pPr>
            <a:r>
              <a:rPr lang="en"/>
              <a:t>Then, I concatenated the two datasets so that I don’t lose any important information for both domestic/national and international/global events.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1f7bca9f32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1f7bca9f32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Step wise approach: </a:t>
            </a:r>
            <a:endParaRPr/>
          </a:p>
          <a:p>
            <a:pPr marL="0" lvl="0" indent="0" algn="l" rtl="0">
              <a:spcBef>
                <a:spcPts val="0"/>
              </a:spcBef>
              <a:spcAft>
                <a:spcPts val="0"/>
              </a:spcAft>
              <a:buNone/>
            </a:pPr>
            <a:r>
              <a:rPr lang="en" b="1"/>
              <a:t>Format Standardisation</a:t>
            </a:r>
            <a:r>
              <a:rPr lang="en"/>
              <a:t>: Converting Date columns to standard datetime format, ensuring numerical columns are in float or integer types and Categorical Columns like Gender.</a:t>
            </a:r>
            <a:endParaRPr/>
          </a:p>
          <a:p>
            <a:pPr marL="0" lvl="0" indent="0" algn="l" rtl="0">
              <a:spcBef>
                <a:spcPts val="0"/>
              </a:spcBef>
              <a:spcAft>
                <a:spcPts val="0"/>
              </a:spcAft>
              <a:buNone/>
            </a:pPr>
            <a:r>
              <a:rPr lang="en"/>
              <a:t>Decision taken to keep time based events in seconds and distance based in metres as they were for natural and logical information.</a:t>
            </a:r>
            <a:endParaRPr/>
          </a:p>
          <a:p>
            <a:pPr marL="0" lvl="0" indent="0" algn="l" rtl="0">
              <a:spcBef>
                <a:spcPts val="0"/>
              </a:spcBef>
              <a:spcAft>
                <a:spcPts val="0"/>
              </a:spcAft>
              <a:buNone/>
            </a:pPr>
            <a:r>
              <a:rPr lang="en" b="1"/>
              <a:t>Treating Special Characters</a:t>
            </a:r>
            <a:r>
              <a:rPr lang="en"/>
              <a:t>: removing extra spaces, converting to lowercase, and removing special characters in string columns. </a:t>
            </a:r>
            <a:endParaRPr/>
          </a:p>
          <a:p>
            <a:pPr marL="0" lvl="0" indent="0" algn="l" rtl="0">
              <a:spcBef>
                <a:spcPts val="0"/>
              </a:spcBef>
              <a:spcAft>
                <a:spcPts val="0"/>
              </a:spcAft>
              <a:buNone/>
            </a:pPr>
            <a:r>
              <a:rPr lang="en" b="1"/>
              <a:t> Treating Duplicated Rows</a:t>
            </a:r>
            <a:r>
              <a:rPr lang="en"/>
              <a:t>: Removed duplicated rows to ensure well structured dataset as per Wickham’s Tidy Data Construct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1f7bca9f32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1f7bca9f32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1f7bca9f32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1f7bca9f3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Missing Values: </a:t>
            </a:r>
            <a:r>
              <a:rPr lang="en"/>
              <a:t>An extremely weak correlation value of 0.0095 shows that there is no impact of EventWind on the Performance Values, hence, can be dropped. </a:t>
            </a:r>
            <a:endParaRPr/>
          </a:p>
          <a:p>
            <a:pPr marL="0" lvl="0" indent="0" algn="l" rtl="0">
              <a:spcBef>
                <a:spcPts val="0"/>
              </a:spcBef>
              <a:spcAft>
                <a:spcPts val="0"/>
              </a:spcAft>
              <a:buNone/>
            </a:pPr>
            <a:r>
              <a:rPr lang="en"/>
              <a:t>After treating Missing values, the dataset had 95,721 rows. </a:t>
            </a:r>
            <a:endParaRPr/>
          </a:p>
          <a:p>
            <a:pPr marL="0" lvl="0" indent="0" algn="l" rtl="0">
              <a:spcBef>
                <a:spcPts val="0"/>
              </a:spcBef>
              <a:spcAft>
                <a:spcPts val="0"/>
              </a:spcAft>
              <a:buClr>
                <a:schemeClr val="dk1"/>
              </a:buClr>
              <a:buSzPts val="1100"/>
              <a:buFont typeface="Arial"/>
              <a:buNone/>
            </a:pPr>
            <a:r>
              <a:rPr lang="en">
                <a:solidFill>
                  <a:schemeClr val="dk1"/>
                </a:solidFill>
              </a:rPr>
              <a:t>It was imperative to have the sequence as mentioned. Example: Treat Duplicates before treating Missing values or else averages in imputation would be wrong. </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1f7bca9f32_6_1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1f7bca9f32_6_1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Cleaning, the data was ready to be analysed and to perform feature engineering for the prediction. </a:t>
            </a:r>
            <a:endParaRPr/>
          </a:p>
          <a:p>
            <a:pPr marL="0" lvl="0" indent="0" algn="l" rtl="0">
              <a:spcBef>
                <a:spcPts val="0"/>
              </a:spcBef>
              <a:spcAft>
                <a:spcPts val="0"/>
              </a:spcAft>
              <a:buNone/>
            </a:pPr>
            <a:r>
              <a:rPr lang="en"/>
              <a:t>From 4 dirty datasets to one cleaned dataset which is structurally ready to solve our business Problem.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1f7bca9f32_6_1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1f7bca9f32_6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1f7bca9f32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1f7bca9f32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0E0E0E"/>
                </a:solidFill>
              </a:rPr>
              <a:t>The performance analysis process involved a systematic evaluation of GBR and global athletes’ performances to identify competitive trends and strengths. </a:t>
            </a:r>
            <a:endParaRPr sz="1050">
              <a:solidFill>
                <a:srgbClr val="0E0E0E"/>
              </a:solidFill>
            </a:endParaRPr>
          </a:p>
          <a:p>
            <a:pPr marL="0" lvl="0" indent="0" algn="l" rtl="0">
              <a:lnSpc>
                <a:spcPct val="115000"/>
              </a:lnSpc>
              <a:spcBef>
                <a:spcPts val="0"/>
              </a:spcBef>
              <a:spcAft>
                <a:spcPts val="0"/>
              </a:spcAft>
              <a:buNone/>
            </a:pPr>
            <a:r>
              <a:rPr lang="en" sz="1050">
                <a:solidFill>
                  <a:srgbClr val="0E0E0E"/>
                </a:solidFill>
              </a:rPr>
              <a:t>1. The </a:t>
            </a:r>
            <a:r>
              <a:rPr lang="en" sz="1050" b="1">
                <a:solidFill>
                  <a:srgbClr val="0E0E0E"/>
                </a:solidFill>
              </a:rPr>
              <a:t>first step</a:t>
            </a:r>
            <a:r>
              <a:rPr lang="en" sz="1050">
                <a:solidFill>
                  <a:srgbClr val="0E0E0E"/>
                </a:solidFill>
              </a:rPr>
              <a:t> filtered the data to focus exclusively on athletes competing in the final rounds, as these represent the most relevant results for medal contention. </a:t>
            </a:r>
            <a:endParaRPr sz="1050">
              <a:solidFill>
                <a:srgbClr val="0E0E0E"/>
              </a:solidFill>
            </a:endParaRPr>
          </a:p>
          <a:p>
            <a:pPr marL="0" lvl="0" indent="0" algn="l" rtl="0">
              <a:lnSpc>
                <a:spcPct val="115000"/>
              </a:lnSpc>
              <a:spcBef>
                <a:spcPts val="0"/>
              </a:spcBef>
              <a:spcAft>
                <a:spcPts val="0"/>
              </a:spcAft>
              <a:buNone/>
            </a:pPr>
            <a:r>
              <a:rPr lang="en" sz="1050">
                <a:solidFill>
                  <a:srgbClr val="0E0E0E"/>
                </a:solidFill>
              </a:rPr>
              <a:t>2. Events were then </a:t>
            </a:r>
            <a:r>
              <a:rPr lang="en" sz="1050" b="1">
                <a:solidFill>
                  <a:srgbClr val="0E0E0E"/>
                </a:solidFill>
              </a:rPr>
              <a:t>categorized</a:t>
            </a:r>
            <a:r>
              <a:rPr lang="en" sz="1050">
                <a:solidFill>
                  <a:srgbClr val="0E0E0E"/>
                </a:solidFill>
              </a:rPr>
              <a:t> into </a:t>
            </a:r>
            <a:r>
              <a:rPr lang="en" sz="1050" b="1">
                <a:solidFill>
                  <a:srgbClr val="0E0E0E"/>
                </a:solidFill>
              </a:rPr>
              <a:t>time-based</a:t>
            </a:r>
            <a:r>
              <a:rPr lang="en" sz="1050">
                <a:solidFill>
                  <a:srgbClr val="0E0E0E"/>
                </a:solidFill>
              </a:rPr>
              <a:t> and </a:t>
            </a:r>
            <a:r>
              <a:rPr lang="en" sz="1050" b="1">
                <a:solidFill>
                  <a:srgbClr val="0E0E0E"/>
                </a:solidFill>
              </a:rPr>
              <a:t>distance-based</a:t>
            </a:r>
            <a:r>
              <a:rPr lang="en" sz="1050">
                <a:solidFill>
                  <a:srgbClr val="0E0E0E"/>
                </a:solidFill>
              </a:rPr>
              <a:t> based on the performance units. </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3. Performance Values were used to rank </a:t>
            </a:r>
            <a:r>
              <a:rPr lang="en" sz="1050" b="1">
                <a:solidFill>
                  <a:srgbClr val="0E0E0E"/>
                </a:solidFill>
              </a:rPr>
              <a:t>top 3 athletes globally</a:t>
            </a:r>
            <a:r>
              <a:rPr lang="en" sz="1050">
                <a:solidFill>
                  <a:srgbClr val="0E0E0E"/>
                </a:solidFill>
              </a:rPr>
              <a:t> per event and gender by introducing another attribute ‘RankValue’ which ranked on the basis of Performance Values and not Competition Position which could be misleading. </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This process highlighted GBR athletes achieving competitive results and assessed their standing relative to the global field.</a:t>
            </a:r>
            <a:endParaRPr sz="1050">
              <a:solidFill>
                <a:srgbClr val="0E0E0E"/>
              </a:solidFill>
            </a:endParaRPr>
          </a:p>
          <a:p>
            <a:pPr marL="0" lvl="0" indent="0" algn="l" rtl="0">
              <a:lnSpc>
                <a:spcPct val="115000"/>
              </a:lnSpc>
              <a:spcBef>
                <a:spcPts val="0"/>
              </a:spcBef>
              <a:spcAft>
                <a:spcPts val="0"/>
              </a:spcAft>
              <a:buNone/>
            </a:pPr>
            <a:r>
              <a:rPr lang="en" sz="1050">
                <a:solidFill>
                  <a:srgbClr val="0E0E0E"/>
                </a:solidFill>
              </a:rPr>
              <a:t> </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50">
              <a:solidFill>
                <a:srgbClr val="0E0E0E"/>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1f7bca9f32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1f7bca9f32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1. Medal Prediction is linked to the Performance Analysis. The medal prediction step introduced a threshold-based approach to identify GBR athletes most likely to win medals. Thresholds were derived from the top three performances globally in each event and gender: for </a:t>
            </a:r>
            <a:r>
              <a:rPr lang="en" sz="1050" b="1">
                <a:solidFill>
                  <a:srgbClr val="0E0E0E"/>
                </a:solidFill>
              </a:rPr>
              <a:t>time-based events</a:t>
            </a:r>
            <a:r>
              <a:rPr lang="en" sz="1050">
                <a:solidFill>
                  <a:srgbClr val="0E0E0E"/>
                </a:solidFill>
              </a:rPr>
              <a:t>, the third-lowest performance was used as the benchmark, while for </a:t>
            </a:r>
            <a:r>
              <a:rPr lang="en" sz="1050" b="1">
                <a:solidFill>
                  <a:srgbClr val="0E0E0E"/>
                </a:solidFill>
              </a:rPr>
              <a:t>distance-based events</a:t>
            </a:r>
            <a:r>
              <a:rPr lang="en" sz="1050">
                <a:solidFill>
                  <a:srgbClr val="0E0E0E"/>
                </a:solidFill>
              </a:rPr>
              <a:t>, the third-highest performance served as the threshold.</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2. The thresholds were merged into the final-round data, and GBR athletes were filtered based on performances meeting or exceeding these benchmarks.</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This process highlighted athletes who met global medal standards, presenting a clear picture of GBR athletes’ medal potential solely based on the data. </a:t>
            </a:r>
            <a:endParaRPr sz="1050">
              <a:solidFill>
                <a:srgbClr val="0E0E0E"/>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1f7bca9f32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1f7bca9f32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1f7bca9f32_6_1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1f7bca9f32_6_1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03200" lvl="0" indent="-203200" algn="l" rtl="0">
              <a:lnSpc>
                <a:spcPct val="115000"/>
              </a:lnSpc>
              <a:spcBef>
                <a:spcPts val="900"/>
              </a:spcBef>
              <a:spcAft>
                <a:spcPts val="0"/>
              </a:spcAft>
              <a:buClr>
                <a:schemeClr val="dk1"/>
              </a:buClr>
              <a:buSzPts val="1100"/>
              <a:buFont typeface="Arial"/>
              <a:buNone/>
            </a:pPr>
            <a:r>
              <a:rPr lang="en" sz="1050">
                <a:solidFill>
                  <a:srgbClr val="0E0E0E"/>
                </a:solidFill>
              </a:rPr>
              <a:t>	1.	It is solely based on the provided data, which may not represent all real-world scenarios.</a:t>
            </a:r>
            <a:endParaRPr sz="1050">
              <a:solidFill>
                <a:srgbClr val="0E0E0E"/>
              </a:solidFill>
            </a:endParaRPr>
          </a:p>
          <a:p>
            <a:pPr marL="203200" lvl="0" indent="-203200" algn="l" rtl="0">
              <a:lnSpc>
                <a:spcPct val="115000"/>
              </a:lnSpc>
              <a:spcBef>
                <a:spcPts val="900"/>
              </a:spcBef>
              <a:spcAft>
                <a:spcPts val="0"/>
              </a:spcAft>
              <a:buClr>
                <a:schemeClr val="dk1"/>
              </a:buClr>
              <a:buSzPts val="1100"/>
              <a:buFont typeface="Arial"/>
              <a:buNone/>
            </a:pPr>
            <a:r>
              <a:rPr lang="en" sz="1050">
                <a:solidFill>
                  <a:srgbClr val="0E0E0E"/>
                </a:solidFill>
              </a:rPr>
              <a:t>	2.	The thresholds used for medal predictions are fixed which gives fixed number of medal predictions and not a range. </a:t>
            </a:r>
            <a:endParaRPr sz="1050">
              <a:solidFill>
                <a:srgbClr val="0E0E0E"/>
              </a:solidFill>
            </a:endParaRPr>
          </a:p>
          <a:p>
            <a:pPr marL="203200" lvl="0" indent="-203200" algn="l" rtl="0">
              <a:lnSpc>
                <a:spcPct val="115000"/>
              </a:lnSpc>
              <a:spcBef>
                <a:spcPts val="900"/>
              </a:spcBef>
              <a:spcAft>
                <a:spcPts val="0"/>
              </a:spcAft>
              <a:buClr>
                <a:schemeClr val="dk1"/>
              </a:buClr>
              <a:buSzPts val="1100"/>
              <a:buFont typeface="Arial"/>
              <a:buNone/>
            </a:pPr>
            <a:r>
              <a:rPr lang="en" sz="1050">
                <a:solidFill>
                  <a:srgbClr val="0E0E0E"/>
                </a:solidFill>
              </a:rPr>
              <a:t>	3.	Emerging athletes from other countries are not considered, which could influence the benchmark set and change the prediction. </a:t>
            </a:r>
            <a:endParaRPr sz="1050">
              <a:solidFill>
                <a:srgbClr val="0E0E0E"/>
              </a:solidFill>
            </a:endParaRPr>
          </a:p>
          <a:p>
            <a:pPr marL="203200" lvl="0" indent="-203200" algn="l" rtl="0">
              <a:lnSpc>
                <a:spcPct val="115000"/>
              </a:lnSpc>
              <a:spcBef>
                <a:spcPts val="900"/>
              </a:spcBef>
              <a:spcAft>
                <a:spcPts val="0"/>
              </a:spcAft>
              <a:buClr>
                <a:schemeClr val="dk1"/>
              </a:buClr>
              <a:buSzPts val="1100"/>
              <a:buFont typeface="Arial"/>
              <a:buNone/>
            </a:pPr>
            <a:r>
              <a:rPr lang="en" sz="1050">
                <a:solidFill>
                  <a:srgbClr val="0E0E0E"/>
                </a:solidFill>
              </a:rPr>
              <a:t>	4.	The analysis does not factor in injuries or the current form of athletes, which are crucial for performance evaluation.</a:t>
            </a:r>
            <a:endParaRPr sz="1050">
              <a:solidFill>
                <a:srgbClr val="0E0E0E"/>
              </a:solidFill>
            </a:endParaRPr>
          </a:p>
          <a:p>
            <a:pPr marL="203200" lvl="0" indent="-203200" algn="l" rtl="0">
              <a:lnSpc>
                <a:spcPct val="115000"/>
              </a:lnSpc>
              <a:spcBef>
                <a:spcPts val="900"/>
              </a:spcBef>
              <a:spcAft>
                <a:spcPts val="0"/>
              </a:spcAft>
              <a:buNone/>
            </a:pPr>
            <a:r>
              <a:rPr lang="en" sz="1050">
                <a:solidFill>
                  <a:srgbClr val="0E0E0E"/>
                </a:solidFill>
              </a:rPr>
              <a:t>	5.	Real-world factors that may impact results have been overlooked, as the focus is purely on historical data.</a:t>
            </a:r>
            <a:endParaRPr sz="1050">
              <a:solidFill>
                <a:srgbClr val="0E0E0E"/>
              </a:solidFill>
            </a:endParaRPr>
          </a:p>
          <a:p>
            <a:pPr marL="203200" lvl="0" indent="-203200" algn="l" rtl="0">
              <a:lnSpc>
                <a:spcPct val="115000"/>
              </a:lnSpc>
              <a:spcBef>
                <a:spcPts val="900"/>
              </a:spcBef>
              <a:spcAft>
                <a:spcPts val="0"/>
              </a:spcAft>
              <a:buClr>
                <a:schemeClr val="dk1"/>
              </a:buClr>
              <a:buSzPts val="1100"/>
              <a:buFont typeface="Arial"/>
              <a:buNone/>
            </a:pPr>
            <a:r>
              <a:rPr lang="en" sz="1050">
                <a:solidFill>
                  <a:srgbClr val="0E0E0E"/>
                </a:solidFill>
              </a:rPr>
              <a:t>6. Retired Athletes in the data could affect the predictions and the thresholds set. </a:t>
            </a:r>
            <a:endParaRPr sz="1050">
              <a:solidFill>
                <a:srgbClr val="0E0E0E"/>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1f7bca9f32_6_12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1f7bca9f32_6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Final part I have some key questions for UK Athletic Coaches and Performance Leadership Team that would help further inform my modelling approach.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1faabaf28d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1faabaf28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050">
                <a:solidFill>
                  <a:srgbClr val="0E0E0E"/>
                </a:solidFill>
              </a:rPr>
              <a:t>These questions can help the modelling approach with better and realistic results. For example, Q1</a:t>
            </a:r>
            <a:endParaRPr sz="1050">
              <a:solidFill>
                <a:srgbClr val="0E0E0E"/>
              </a:solidFill>
            </a:endParaRPr>
          </a:p>
          <a:p>
            <a:pPr marL="457200" lvl="0" indent="-295275" algn="l" rtl="0">
              <a:lnSpc>
                <a:spcPct val="115000"/>
              </a:lnSpc>
              <a:spcBef>
                <a:spcPts val="0"/>
              </a:spcBef>
              <a:spcAft>
                <a:spcPts val="0"/>
              </a:spcAft>
              <a:buClr>
                <a:srgbClr val="0E0E0E"/>
              </a:buClr>
              <a:buSzPts val="1050"/>
              <a:buAutoNum type="arabicPeriod"/>
            </a:pPr>
            <a:r>
              <a:rPr lang="en" sz="1050">
                <a:solidFill>
                  <a:srgbClr val="0E0E0E"/>
                </a:solidFill>
              </a:rPr>
              <a:t>Factors like injuries, training schedules, mental fitness, and environmental conditions are not included in the current model. Insights into these elements can enhance the model’s ability to predict medal outcomes more realistically.</a:t>
            </a:r>
            <a:endParaRPr sz="1050">
              <a:solidFill>
                <a:srgbClr val="0E0E0E"/>
              </a:solidFill>
            </a:endParaRPr>
          </a:p>
          <a:p>
            <a:pPr marL="457200" lvl="0" indent="-295275" algn="l" rtl="0">
              <a:lnSpc>
                <a:spcPct val="115000"/>
              </a:lnSpc>
              <a:spcBef>
                <a:spcPts val="0"/>
              </a:spcBef>
              <a:spcAft>
                <a:spcPts val="0"/>
              </a:spcAft>
              <a:buClr>
                <a:srgbClr val="0E0E0E"/>
              </a:buClr>
              <a:buSzPts val="1050"/>
              <a:buAutoNum type="arabicPeriod"/>
            </a:pPr>
            <a:r>
              <a:rPr lang="en" sz="1050">
                <a:solidFill>
                  <a:srgbClr val="0E0E0E"/>
                </a:solidFill>
              </a:rPr>
              <a:t>Understanding the existing metrics and tools used to evaluate athletes’ performances can help refine the accuracy of our prediction model by incorporating real-time performance data.</a:t>
            </a:r>
            <a:endParaRPr sz="1050">
              <a:solidFill>
                <a:srgbClr val="0E0E0E"/>
              </a:solidFill>
            </a:endParaRPr>
          </a:p>
          <a:p>
            <a:pPr marL="457200" lvl="0" indent="-295275" algn="l" rtl="0">
              <a:lnSpc>
                <a:spcPct val="115000"/>
              </a:lnSpc>
              <a:spcBef>
                <a:spcPts val="0"/>
              </a:spcBef>
              <a:spcAft>
                <a:spcPts val="0"/>
              </a:spcAft>
              <a:buClr>
                <a:srgbClr val="0E0E0E"/>
              </a:buClr>
              <a:buSzPts val="1050"/>
              <a:buAutoNum type="arabicPeriod"/>
            </a:pPr>
            <a:r>
              <a:rPr lang="en" sz="1050">
                <a:solidFill>
                  <a:srgbClr val="0E0E0E"/>
                </a:solidFill>
              </a:rPr>
              <a:t>The model relies solely on historical data, but an athlete’s </a:t>
            </a:r>
            <a:r>
              <a:rPr lang="en" sz="1050" b="1">
                <a:solidFill>
                  <a:srgbClr val="0E0E0E"/>
                </a:solidFill>
              </a:rPr>
              <a:t>current form</a:t>
            </a:r>
            <a:r>
              <a:rPr lang="en" sz="1050">
                <a:solidFill>
                  <a:srgbClr val="0E0E0E"/>
                </a:solidFill>
              </a:rPr>
              <a:t> is often a key determinant of success. Feedback on methods to evaluate short-term performance trends can further refine the analysis.</a:t>
            </a:r>
            <a:endParaRPr sz="1050">
              <a:solidFill>
                <a:srgbClr val="0E0E0E"/>
              </a:solidFill>
            </a:endParaRPr>
          </a:p>
          <a:p>
            <a:pPr marL="457200" lvl="0" indent="-295275" algn="l" rtl="0">
              <a:lnSpc>
                <a:spcPct val="115000"/>
              </a:lnSpc>
              <a:spcBef>
                <a:spcPts val="0"/>
              </a:spcBef>
              <a:spcAft>
                <a:spcPts val="0"/>
              </a:spcAft>
              <a:buClr>
                <a:srgbClr val="0E0E0E"/>
              </a:buClr>
              <a:buSzPts val="1050"/>
              <a:buAutoNum type="arabicPeriod"/>
            </a:pPr>
            <a:r>
              <a:rPr lang="en" sz="1050">
                <a:solidFill>
                  <a:srgbClr val="0E0E0E"/>
                </a:solidFill>
              </a:rPr>
              <a:t>Understanding support structures (e.g., training programs, recovery plans) for near-miss athletes can help interpret why some athletes meet or fail to meet thresholds.</a:t>
            </a:r>
            <a:endParaRPr sz="1050">
              <a:solidFill>
                <a:srgbClr val="0E0E0E"/>
              </a:solidFill>
            </a:endParaRPr>
          </a:p>
          <a:p>
            <a:pPr marL="457200" lvl="0" indent="0" algn="l" rtl="0">
              <a:lnSpc>
                <a:spcPct val="115000"/>
              </a:lnSpc>
              <a:spcBef>
                <a:spcPts val="0"/>
              </a:spcBef>
              <a:spcAft>
                <a:spcPts val="0"/>
              </a:spcAft>
              <a:buNone/>
            </a:pPr>
            <a:endParaRPr sz="1050">
              <a:solidFill>
                <a:srgbClr val="0E0E0E"/>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1f7bca9f32_6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1f7bca9f32_6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f7bca9f3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f7bca9f3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0E0E0E"/>
                </a:solidFill>
              </a:rPr>
              <a:t>Only 19 </a:t>
            </a:r>
            <a:r>
              <a:rPr lang="en" sz="1050" b="1">
                <a:solidFill>
                  <a:srgbClr val="0E0E0E"/>
                </a:solidFill>
              </a:rPr>
              <a:t>Track and Field events</a:t>
            </a:r>
            <a:r>
              <a:rPr lang="en" sz="1050">
                <a:solidFill>
                  <a:srgbClr val="0E0E0E"/>
                </a:solidFill>
              </a:rPr>
              <a:t> that are considered for this analysis and presentation. Any insights, visualisations, or discussions you see moving forward are restricted to these events. </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50">
              <a:solidFill>
                <a:srgbClr val="0E0E0E"/>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1f7bca9f32_6_1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1f7bca9f32_6_1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9e470d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454"/>
              </a:lnSpc>
              <a:spcBef>
                <a:spcPts val="0"/>
              </a:spcBef>
              <a:spcAft>
                <a:spcPts val="0"/>
              </a:spcAft>
              <a:buClr>
                <a:schemeClr val="dk1"/>
              </a:buClr>
              <a:buSzPts val="1100"/>
              <a:buFont typeface="Arial"/>
              <a:buNone/>
            </a:pPr>
            <a:r>
              <a:rPr lang="en" sz="1050">
                <a:solidFill>
                  <a:srgbClr val="0E0E0E"/>
                </a:solidFill>
              </a:rPr>
              <a:t>Before answering the question, it is very important to understand GB’s historical performance in the same events. Because in Data Science we analyse the historical data to predict the future and to make much better informed decisions unlike the conventional way. So let’s delve into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1f7bca9f32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f7bca9f3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0E0E0E"/>
                </a:solidFill>
              </a:rPr>
              <a:t>This slide illustrates that Over time, the composition of the GBR team in global competitions has varied, with a consistent trend of </a:t>
            </a:r>
            <a:r>
              <a:rPr lang="en" sz="1050" b="1">
                <a:solidFill>
                  <a:srgbClr val="0E0E0E"/>
                </a:solidFill>
              </a:rPr>
              <a:t>female athletes</a:t>
            </a:r>
            <a:r>
              <a:rPr lang="en" sz="1050">
                <a:solidFill>
                  <a:srgbClr val="0E0E0E"/>
                </a:solidFill>
              </a:rPr>
              <a:t> outnumbering male athletes in several years, particularly </a:t>
            </a:r>
            <a:r>
              <a:rPr lang="en" sz="1050" b="1">
                <a:solidFill>
                  <a:srgbClr val="0E0E0E"/>
                </a:solidFill>
              </a:rPr>
              <a:t>2019, 2021, and 2024</a:t>
            </a:r>
            <a:r>
              <a:rPr lang="en" sz="1050">
                <a:solidFill>
                  <a:srgbClr val="0E0E0E"/>
                </a:solidFill>
              </a:rPr>
              <a:t>. The total athlete count, shown by the dashed line, peaked at </a:t>
            </a:r>
            <a:r>
              <a:rPr lang="en" sz="1050" b="1">
                <a:solidFill>
                  <a:srgbClr val="0E0E0E"/>
                </a:solidFill>
              </a:rPr>
              <a:t>121 in 2022 </a:t>
            </a:r>
            <a:r>
              <a:rPr lang="en" sz="1050">
                <a:solidFill>
                  <a:srgbClr val="0E0E0E"/>
                </a:solidFill>
              </a:rPr>
              <a:t>before dipping to </a:t>
            </a:r>
            <a:r>
              <a:rPr lang="en" sz="1050" b="1">
                <a:solidFill>
                  <a:srgbClr val="0E0E0E"/>
                </a:solidFill>
              </a:rPr>
              <a:t>80 in 2023</a:t>
            </a:r>
            <a:r>
              <a:rPr lang="en" sz="1050">
                <a:solidFill>
                  <a:srgbClr val="0E0E0E"/>
                </a:solidFill>
              </a:rPr>
              <a:t>, followed by a recovery in </a:t>
            </a:r>
            <a:r>
              <a:rPr lang="en" sz="1050" b="1">
                <a:solidFill>
                  <a:srgbClr val="0E0E0E"/>
                </a:solidFill>
              </a:rPr>
              <a:t>2024</a:t>
            </a:r>
            <a:r>
              <a:rPr lang="en" sz="1050">
                <a:solidFill>
                  <a:srgbClr val="0E0E0E"/>
                </a:solidFill>
              </a:rPr>
              <a:t>.</a:t>
            </a:r>
            <a:endParaRPr sz="1050">
              <a:solidFill>
                <a:srgbClr val="0E0E0E"/>
              </a:solidFill>
            </a:endParaRPr>
          </a:p>
          <a:p>
            <a:pPr marL="0" lvl="0" indent="0" algn="l" rtl="0">
              <a:lnSpc>
                <a:spcPct val="115000"/>
              </a:lnSpc>
              <a:spcBef>
                <a:spcPts val="0"/>
              </a:spcBef>
              <a:spcAft>
                <a:spcPts val="0"/>
              </a:spcAft>
              <a:buNone/>
            </a:pPr>
            <a:r>
              <a:rPr lang="en" sz="1050">
                <a:solidFill>
                  <a:srgbClr val="0E0E0E"/>
                </a:solidFill>
              </a:rPr>
              <a:t>These trends highlight the strong contribution of female athletes </a:t>
            </a:r>
            <a:endParaRPr sz="1050">
              <a:solidFill>
                <a:srgbClr val="0E0E0E"/>
              </a:solidFill>
            </a:endParaRPr>
          </a:p>
          <a:p>
            <a:pPr marL="0" lvl="0" indent="0" algn="l" rtl="0">
              <a:lnSpc>
                <a:spcPct val="115000"/>
              </a:lnSpc>
              <a:spcBef>
                <a:spcPts val="0"/>
              </a:spcBef>
              <a:spcAft>
                <a:spcPts val="0"/>
              </a:spcAft>
              <a:buNone/>
            </a:pPr>
            <a:endParaRPr sz="1050">
              <a:solidFill>
                <a:srgbClr val="0E0E0E"/>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1f7bca9f3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1f7bca9f3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Please note that this analysis is solely on the basis of the data that was provided and can have some anomaly.The </a:t>
            </a:r>
            <a:r>
              <a:rPr lang="en" sz="1050" b="1">
                <a:solidFill>
                  <a:srgbClr val="0E0E0E"/>
                </a:solidFill>
              </a:rPr>
              <a:t>historical medal trends</a:t>
            </a:r>
            <a:r>
              <a:rPr lang="en" sz="1050">
                <a:solidFill>
                  <a:srgbClr val="0E0E0E"/>
                </a:solidFill>
              </a:rPr>
              <a:t> for GBR athletes from </a:t>
            </a:r>
            <a:r>
              <a:rPr lang="en" sz="1050" b="1">
                <a:solidFill>
                  <a:srgbClr val="0E0E0E"/>
                </a:solidFill>
              </a:rPr>
              <a:t>2019 to 2024</a:t>
            </a:r>
            <a:r>
              <a:rPr lang="en" sz="1050">
                <a:solidFill>
                  <a:srgbClr val="0E0E0E"/>
                </a:solidFill>
              </a:rPr>
              <a:t>. </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The graph indicates a steady </a:t>
            </a:r>
            <a:r>
              <a:rPr lang="en" sz="1050" b="1">
                <a:solidFill>
                  <a:srgbClr val="0E0E0E"/>
                </a:solidFill>
              </a:rPr>
              <a:t>improvement</a:t>
            </a:r>
            <a:r>
              <a:rPr lang="en" sz="1050">
                <a:solidFill>
                  <a:srgbClr val="0E0E0E"/>
                </a:solidFill>
              </a:rPr>
              <a:t> in medal count, starting with </a:t>
            </a:r>
            <a:r>
              <a:rPr lang="en" sz="1050" b="1">
                <a:solidFill>
                  <a:srgbClr val="0E0E0E"/>
                </a:solidFill>
              </a:rPr>
              <a:t>2 medals in 2019</a:t>
            </a:r>
            <a:r>
              <a:rPr lang="en" sz="1050">
                <a:solidFill>
                  <a:srgbClr val="0E0E0E"/>
                </a:solidFill>
              </a:rPr>
              <a:t> and rising to </a:t>
            </a:r>
            <a:r>
              <a:rPr lang="en" sz="1050" b="1">
                <a:solidFill>
                  <a:srgbClr val="0E0E0E"/>
                </a:solidFill>
              </a:rPr>
              <a:t>6 medals in 2022</a:t>
            </a:r>
            <a:r>
              <a:rPr lang="en" sz="1050">
                <a:solidFill>
                  <a:srgbClr val="0E0E0E"/>
                </a:solidFill>
              </a:rPr>
              <a:t>.. </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This upward trajectory suggests consistent progress over 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1f7bca9f32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1f7bca9f3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a:solidFill>
                  <a:srgbClr val="0E0E0E"/>
                </a:solidFill>
              </a:rPr>
              <a:t>23 medals. The </a:t>
            </a:r>
            <a:r>
              <a:rPr lang="en" sz="1050" b="1">
                <a:solidFill>
                  <a:srgbClr val="0E0E0E"/>
                </a:solidFill>
              </a:rPr>
              <a:t>1500m</a:t>
            </a:r>
            <a:r>
              <a:rPr lang="en" sz="1050">
                <a:solidFill>
                  <a:srgbClr val="0E0E0E"/>
                </a:solidFill>
              </a:rPr>
              <a:t> and </a:t>
            </a:r>
            <a:r>
              <a:rPr lang="en" sz="1050" b="1">
                <a:solidFill>
                  <a:srgbClr val="0E0E0E"/>
                </a:solidFill>
              </a:rPr>
              <a:t>800m</a:t>
            </a:r>
            <a:r>
              <a:rPr lang="en" sz="1050">
                <a:solidFill>
                  <a:srgbClr val="0E0E0E"/>
                </a:solidFill>
              </a:rPr>
              <a:t> events lead with </a:t>
            </a:r>
            <a:r>
              <a:rPr lang="en" sz="1050" b="1">
                <a:solidFill>
                  <a:srgbClr val="0E0E0E"/>
                </a:solidFill>
              </a:rPr>
              <a:t>7 and 6 medals</a:t>
            </a:r>
            <a:r>
              <a:rPr lang="en" sz="1050">
                <a:solidFill>
                  <a:srgbClr val="0E0E0E"/>
                </a:solidFill>
              </a:rPr>
              <a:t> respectively, followed by strong performances in the </a:t>
            </a:r>
            <a:r>
              <a:rPr lang="en" sz="1050" b="1">
                <a:solidFill>
                  <a:srgbClr val="0E0E0E"/>
                </a:solidFill>
              </a:rPr>
              <a:t>400m</a:t>
            </a:r>
            <a:r>
              <a:rPr lang="en" sz="1050">
                <a:solidFill>
                  <a:srgbClr val="0E0E0E"/>
                </a:solidFill>
              </a:rPr>
              <a:t> and </a:t>
            </a:r>
            <a:r>
              <a:rPr lang="en" sz="1050" b="1">
                <a:solidFill>
                  <a:srgbClr val="0E0E0E"/>
                </a:solidFill>
              </a:rPr>
              <a:t>Pole Vault</a:t>
            </a:r>
            <a:r>
              <a:rPr lang="en" sz="1050">
                <a:solidFill>
                  <a:srgbClr val="0E0E0E"/>
                </a:solidFill>
              </a:rPr>
              <a:t>. </a:t>
            </a:r>
            <a:endParaRPr sz="1050">
              <a:solidFill>
                <a:srgbClr val="0E0E0E"/>
              </a:solidFill>
            </a:endParaRPr>
          </a:p>
          <a:p>
            <a:pPr marL="0" lvl="0" indent="0" algn="l" rtl="0">
              <a:lnSpc>
                <a:spcPct val="115000"/>
              </a:lnSpc>
              <a:spcBef>
                <a:spcPts val="0"/>
              </a:spcBef>
              <a:spcAft>
                <a:spcPts val="0"/>
              </a:spcAft>
              <a:buNone/>
            </a:pPr>
            <a:r>
              <a:rPr lang="en" sz="1050">
                <a:solidFill>
                  <a:srgbClr val="0E0E0E"/>
                </a:solidFill>
              </a:rPr>
              <a:t>However, there are notable gaps in events like the </a:t>
            </a:r>
            <a:r>
              <a:rPr lang="en" sz="1050" b="1">
                <a:solidFill>
                  <a:srgbClr val="0E0E0E"/>
                </a:solidFill>
              </a:rPr>
              <a:t>Hammer Throw, Shot Put, Javelin Throw, and Triple Jump</a:t>
            </a:r>
            <a:r>
              <a:rPr lang="en" sz="1050">
                <a:solidFill>
                  <a:srgbClr val="0E0E0E"/>
                </a:solidFill>
              </a:rPr>
              <a:t>, where no medals have been achieved. These areas highlight opportunities for improvement and focused development to enhance GBR’s medal potential in future competitions.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1f7bca9f3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1f7bca9f3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The pie chart shows that </a:t>
            </a:r>
            <a:r>
              <a:rPr lang="en" sz="1050" b="1">
                <a:solidFill>
                  <a:srgbClr val="0E0E0E"/>
                </a:solidFill>
              </a:rPr>
              <a:t>female athletes</a:t>
            </a:r>
            <a:r>
              <a:rPr lang="en" sz="1050">
                <a:solidFill>
                  <a:srgbClr val="0E0E0E"/>
                </a:solidFill>
              </a:rPr>
              <a:t> account for </a:t>
            </a:r>
            <a:r>
              <a:rPr lang="en" sz="1050" b="1">
                <a:solidFill>
                  <a:srgbClr val="0E0E0E"/>
                </a:solidFill>
              </a:rPr>
              <a:t>60.9%</a:t>
            </a:r>
            <a:r>
              <a:rPr lang="en" sz="1050">
                <a:solidFill>
                  <a:srgbClr val="0E0E0E"/>
                </a:solidFill>
              </a:rPr>
              <a:t> of the medals, while </a:t>
            </a:r>
            <a:r>
              <a:rPr lang="en" sz="1050" b="1">
                <a:solidFill>
                  <a:srgbClr val="0E0E0E"/>
                </a:solidFill>
              </a:rPr>
              <a:t>male athletes</a:t>
            </a:r>
            <a:r>
              <a:rPr lang="en" sz="1050">
                <a:solidFill>
                  <a:srgbClr val="0E0E0E"/>
                </a:solidFill>
              </a:rPr>
              <a:t> make up </a:t>
            </a:r>
            <a:r>
              <a:rPr lang="en" sz="1050" b="1">
                <a:solidFill>
                  <a:srgbClr val="0E0E0E"/>
                </a:solidFill>
              </a:rPr>
              <a:t>39.1%</a:t>
            </a:r>
            <a:r>
              <a:rPr lang="en" sz="1050">
                <a:solidFill>
                  <a:srgbClr val="0E0E0E"/>
                </a:solidFill>
              </a:rPr>
              <a:t>. </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This trend is reinforced by the bar chart, which shows women winning </a:t>
            </a:r>
            <a:r>
              <a:rPr lang="en" sz="1050" b="1">
                <a:solidFill>
                  <a:srgbClr val="0E0E0E"/>
                </a:solidFill>
              </a:rPr>
              <a:t>14 medals</a:t>
            </a:r>
            <a:r>
              <a:rPr lang="en" sz="1050">
                <a:solidFill>
                  <a:srgbClr val="0E0E0E"/>
                </a:solidFill>
              </a:rPr>
              <a:t> compared to </a:t>
            </a:r>
            <a:r>
              <a:rPr lang="en" sz="1050" b="1">
                <a:solidFill>
                  <a:srgbClr val="0E0E0E"/>
                </a:solidFill>
              </a:rPr>
              <a:t>9 medals</a:t>
            </a:r>
            <a:r>
              <a:rPr lang="en" sz="1050">
                <a:solidFill>
                  <a:srgbClr val="0E0E0E"/>
                </a:solidFill>
              </a:rPr>
              <a:t> for men. </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These insights suggest that female athletes have had a stronger representation and success rate historically. </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 sz="1050">
                <a:solidFill>
                  <a:srgbClr val="0E0E0E"/>
                </a:solidFill>
              </a:rPr>
              <a:t>Understanding these trends can help guide predictions for future events and inform decisions around resource allocation and training focus to optimise performance outcomes.</a:t>
            </a:r>
            <a:endParaRPr sz="1050">
              <a:solidFill>
                <a:srgbClr val="0E0E0E"/>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1faabaf2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1faabaf2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349897"/>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TECHNICAL TASK</a:t>
            </a:r>
            <a:endParaRPr/>
          </a:p>
        </p:txBody>
      </p:sp>
      <p:sp>
        <p:nvSpPr>
          <p:cNvPr id="86" name="Google Shape;86;p13"/>
          <p:cNvSpPr txBox="1">
            <a:spLocks noGrp="1"/>
          </p:cNvSpPr>
          <p:nvPr>
            <p:ph type="subTitle" idx="1"/>
          </p:nvPr>
        </p:nvSpPr>
        <p:spPr>
          <a:xfrm>
            <a:off x="674300" y="2188711"/>
            <a:ext cx="8222100" cy="8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Predicting Medals for Great Britain in Tokyo 2025 World Athletics Championships</a:t>
            </a:r>
            <a:endParaRPr/>
          </a:p>
          <a:p>
            <a:pPr marL="0" lvl="0" indent="0" algn="l" rtl="0">
              <a:spcBef>
                <a:spcPts val="0"/>
              </a:spcBef>
              <a:spcAft>
                <a:spcPts val="0"/>
              </a:spcAft>
              <a:buNone/>
            </a:pPr>
            <a:endParaRPr/>
          </a:p>
        </p:txBody>
      </p:sp>
      <p:pic>
        <p:nvPicPr>
          <p:cNvPr id="87" name="Google Shape;87;p13"/>
          <p:cNvPicPr preferRelativeResize="0"/>
          <p:nvPr/>
        </p:nvPicPr>
        <p:blipFill rotWithShape="1">
          <a:blip r:embed="rId3">
            <a:alphaModFix/>
          </a:blip>
          <a:srcRect l="8659" t="30740" r="11160" b="32391"/>
          <a:stretch/>
        </p:blipFill>
        <p:spPr>
          <a:xfrm>
            <a:off x="6893525" y="3945250"/>
            <a:ext cx="1824225" cy="838801"/>
          </a:xfrm>
          <a:prstGeom prst="rect">
            <a:avLst/>
          </a:prstGeom>
          <a:noFill/>
          <a:ln>
            <a:noFill/>
          </a:ln>
        </p:spPr>
      </p:pic>
      <p:sp>
        <p:nvSpPr>
          <p:cNvPr id="88" name="Google Shape;88;p13"/>
          <p:cNvSpPr txBox="1"/>
          <p:nvPr/>
        </p:nvSpPr>
        <p:spPr>
          <a:xfrm>
            <a:off x="699500" y="3512350"/>
            <a:ext cx="52389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Roboto"/>
                <a:ea typeface="Roboto"/>
                <a:cs typeface="Roboto"/>
                <a:sym typeface="Roboto"/>
              </a:rPr>
              <a:t>Usman Tariq </a:t>
            </a:r>
            <a:r>
              <a:rPr lang="en" sz="1800">
                <a:solidFill>
                  <a:schemeClr val="lt1"/>
                </a:solidFill>
                <a:latin typeface="Roboto"/>
                <a:ea typeface="Roboto"/>
                <a:cs typeface="Roboto"/>
                <a:sym typeface="Roboto"/>
              </a:rPr>
              <a:t>(Data Scientist Candidate)</a:t>
            </a:r>
            <a:endParaRPr sz="18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22"/>
          <p:cNvSpPr txBox="1">
            <a:spLocks noGrp="1"/>
          </p:cNvSpPr>
          <p:nvPr>
            <p:ph type="title" idx="4294967295"/>
          </p:nvPr>
        </p:nvSpPr>
        <p:spPr>
          <a:xfrm>
            <a:off x="1807050" y="1629675"/>
            <a:ext cx="55299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solidFill>
                  <a:srgbClr val="E2393E"/>
                </a:solidFill>
              </a:rPr>
              <a:t>8</a:t>
            </a:r>
            <a:r>
              <a:rPr lang="en" sz="4500">
                <a:solidFill>
                  <a:srgbClr val="222C53"/>
                </a:solidFill>
              </a:rPr>
              <a:t> Medals in </a:t>
            </a:r>
            <a:r>
              <a:rPr lang="en" sz="4500">
                <a:solidFill>
                  <a:srgbClr val="E2393E"/>
                </a:solidFill>
              </a:rPr>
              <a:t>6</a:t>
            </a:r>
            <a:r>
              <a:rPr lang="en" sz="4500">
                <a:solidFill>
                  <a:srgbClr val="222C53"/>
                </a:solidFill>
              </a:rPr>
              <a:t> Events</a:t>
            </a:r>
            <a:endParaRPr sz="4200">
              <a:solidFill>
                <a:srgbClr val="222C53"/>
              </a:solidFill>
            </a:endParaRPr>
          </a:p>
        </p:txBody>
      </p:sp>
      <p:sp>
        <p:nvSpPr>
          <p:cNvPr id="156" name="Google Shape;156;p22"/>
          <p:cNvSpPr txBox="1">
            <a:spLocks noGrp="1"/>
          </p:cNvSpPr>
          <p:nvPr>
            <p:ph type="body" idx="4294967295"/>
          </p:nvPr>
        </p:nvSpPr>
        <p:spPr>
          <a:xfrm>
            <a:off x="720000" y="1228575"/>
            <a:ext cx="7704000" cy="40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rgbClr val="222C53"/>
                </a:solidFill>
              </a:rPr>
              <a:t>In 2025 Tokyo World Championships Great Britain is likely to win</a:t>
            </a:r>
            <a:endParaRPr sz="2000">
              <a:solidFill>
                <a:srgbClr val="222C53"/>
              </a:solidFill>
            </a:endParaRPr>
          </a:p>
        </p:txBody>
      </p:sp>
      <p:pic>
        <p:nvPicPr>
          <p:cNvPr id="157" name="Google Shape;157;p22"/>
          <p:cNvPicPr preferRelativeResize="0"/>
          <p:nvPr/>
        </p:nvPicPr>
        <p:blipFill>
          <a:blip r:embed="rId3">
            <a:alphaModFix/>
          </a:blip>
          <a:stretch>
            <a:fillRect/>
          </a:stretch>
        </p:blipFill>
        <p:spPr>
          <a:xfrm>
            <a:off x="2763200" y="2637425"/>
            <a:ext cx="4016335" cy="2259175"/>
          </a:xfrm>
          <a:prstGeom prst="rect">
            <a:avLst/>
          </a:prstGeom>
          <a:noFill/>
          <a:ln>
            <a:noFill/>
          </a:ln>
        </p:spPr>
      </p:pic>
      <p:pic>
        <p:nvPicPr>
          <p:cNvPr id="158" name="Google Shape;158;p22"/>
          <p:cNvPicPr preferRelativeResize="0"/>
          <p:nvPr/>
        </p:nvPicPr>
        <p:blipFill rotWithShape="1">
          <a:blip r:embed="rId4">
            <a:alphaModFix/>
          </a:blip>
          <a:srcRect t="29283" b="31551"/>
          <a:stretch/>
        </p:blipFill>
        <p:spPr>
          <a:xfrm>
            <a:off x="7283200" y="4593250"/>
            <a:ext cx="1860799" cy="550250"/>
          </a:xfrm>
          <a:prstGeom prst="rect">
            <a:avLst/>
          </a:prstGeom>
          <a:noFill/>
          <a:ln>
            <a:noFill/>
          </a:ln>
        </p:spPr>
      </p:pic>
      <p:sp>
        <p:nvSpPr>
          <p:cNvPr id="159" name="Google Shape;159;p22"/>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rPr>
              <a:t>The Prediction</a:t>
            </a:r>
            <a:endParaRPr sz="30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idx="4294967295"/>
          </p:nvPr>
        </p:nvSpPr>
        <p:spPr>
          <a:xfrm>
            <a:off x="720000" y="1840450"/>
            <a:ext cx="5529900" cy="29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500">
              <a:solidFill>
                <a:srgbClr val="222C53"/>
              </a:solidFill>
            </a:endParaRPr>
          </a:p>
          <a:p>
            <a:pPr marL="914400" lvl="0" indent="-368300" algn="l" rtl="0">
              <a:spcBef>
                <a:spcPts val="0"/>
              </a:spcBef>
              <a:spcAft>
                <a:spcPts val="0"/>
              </a:spcAft>
              <a:buClr>
                <a:srgbClr val="222C53"/>
              </a:buClr>
              <a:buSzPts val="2200"/>
              <a:buAutoNum type="arabicPeriod"/>
            </a:pPr>
            <a:r>
              <a:rPr lang="en" sz="2200">
                <a:solidFill>
                  <a:srgbClr val="222C53"/>
                </a:solidFill>
              </a:rPr>
              <a:t>10000m, </a:t>
            </a:r>
            <a:endParaRPr sz="2200">
              <a:solidFill>
                <a:srgbClr val="222C53"/>
              </a:solidFill>
            </a:endParaRPr>
          </a:p>
          <a:p>
            <a:pPr marL="914400" lvl="0" indent="-368300" algn="l" rtl="0">
              <a:spcBef>
                <a:spcPts val="0"/>
              </a:spcBef>
              <a:spcAft>
                <a:spcPts val="0"/>
              </a:spcAft>
              <a:buClr>
                <a:srgbClr val="222C53"/>
              </a:buClr>
              <a:buSzPts val="2200"/>
              <a:buAutoNum type="arabicPeriod"/>
            </a:pPr>
            <a:r>
              <a:rPr lang="en" sz="2200">
                <a:solidFill>
                  <a:srgbClr val="222C53"/>
                </a:solidFill>
              </a:rPr>
              <a:t>5000m, </a:t>
            </a:r>
            <a:endParaRPr sz="2200">
              <a:solidFill>
                <a:srgbClr val="222C53"/>
              </a:solidFill>
            </a:endParaRPr>
          </a:p>
          <a:p>
            <a:pPr marL="914400" lvl="0" indent="-368300" algn="l" rtl="0">
              <a:spcBef>
                <a:spcPts val="0"/>
              </a:spcBef>
              <a:spcAft>
                <a:spcPts val="0"/>
              </a:spcAft>
              <a:buClr>
                <a:srgbClr val="222C53"/>
              </a:buClr>
              <a:buSzPts val="2200"/>
              <a:buAutoNum type="arabicPeriod"/>
            </a:pPr>
            <a:r>
              <a:rPr lang="en" sz="2200">
                <a:solidFill>
                  <a:srgbClr val="222C53"/>
                </a:solidFill>
              </a:rPr>
              <a:t>1500m, </a:t>
            </a:r>
            <a:endParaRPr sz="2200">
              <a:solidFill>
                <a:srgbClr val="222C53"/>
              </a:solidFill>
            </a:endParaRPr>
          </a:p>
          <a:p>
            <a:pPr marL="914400" lvl="0" indent="-368300" algn="l" rtl="0">
              <a:spcBef>
                <a:spcPts val="0"/>
              </a:spcBef>
              <a:spcAft>
                <a:spcPts val="0"/>
              </a:spcAft>
              <a:buClr>
                <a:srgbClr val="222C53"/>
              </a:buClr>
              <a:buSzPts val="2200"/>
              <a:buAutoNum type="arabicPeriod"/>
            </a:pPr>
            <a:r>
              <a:rPr lang="en" sz="2200">
                <a:solidFill>
                  <a:srgbClr val="222C53"/>
                </a:solidFill>
              </a:rPr>
              <a:t>800m, </a:t>
            </a:r>
            <a:endParaRPr sz="2200">
              <a:solidFill>
                <a:srgbClr val="222C53"/>
              </a:solidFill>
            </a:endParaRPr>
          </a:p>
          <a:p>
            <a:pPr marL="914400" lvl="0" indent="-368300" algn="l" rtl="0">
              <a:spcBef>
                <a:spcPts val="0"/>
              </a:spcBef>
              <a:spcAft>
                <a:spcPts val="0"/>
              </a:spcAft>
              <a:buClr>
                <a:srgbClr val="222C53"/>
              </a:buClr>
              <a:buSzPts val="2200"/>
              <a:buAutoNum type="arabicPeriod"/>
            </a:pPr>
            <a:r>
              <a:rPr lang="en" sz="2200">
                <a:solidFill>
                  <a:srgbClr val="222C53"/>
                </a:solidFill>
              </a:rPr>
              <a:t>400m and </a:t>
            </a:r>
            <a:endParaRPr sz="2200">
              <a:solidFill>
                <a:srgbClr val="222C53"/>
              </a:solidFill>
            </a:endParaRPr>
          </a:p>
          <a:p>
            <a:pPr marL="914400" lvl="0" indent="-368300" algn="l" rtl="0">
              <a:spcBef>
                <a:spcPts val="0"/>
              </a:spcBef>
              <a:spcAft>
                <a:spcPts val="0"/>
              </a:spcAft>
              <a:buClr>
                <a:srgbClr val="222C53"/>
              </a:buClr>
              <a:buSzPts val="2200"/>
              <a:buAutoNum type="arabicPeriod"/>
            </a:pPr>
            <a:r>
              <a:rPr lang="en" sz="2200">
                <a:solidFill>
                  <a:srgbClr val="222C53"/>
                </a:solidFill>
              </a:rPr>
              <a:t>Pole Vault</a:t>
            </a:r>
            <a:endParaRPr sz="2200">
              <a:solidFill>
                <a:srgbClr val="222C53"/>
              </a:solidFill>
            </a:endParaRPr>
          </a:p>
          <a:p>
            <a:pPr marL="0" lvl="0" indent="0" algn="l" rtl="0">
              <a:spcBef>
                <a:spcPts val="0"/>
              </a:spcBef>
              <a:spcAft>
                <a:spcPts val="0"/>
              </a:spcAft>
              <a:buNone/>
            </a:pPr>
            <a:endParaRPr sz="2500">
              <a:solidFill>
                <a:srgbClr val="222C53"/>
              </a:solidFill>
            </a:endParaRPr>
          </a:p>
        </p:txBody>
      </p:sp>
      <p:sp>
        <p:nvSpPr>
          <p:cNvPr id="165" name="Google Shape;165;p23"/>
          <p:cNvSpPr txBox="1">
            <a:spLocks noGrp="1"/>
          </p:cNvSpPr>
          <p:nvPr>
            <p:ph type="body" idx="4294967295"/>
          </p:nvPr>
        </p:nvSpPr>
        <p:spPr>
          <a:xfrm>
            <a:off x="720008" y="1228575"/>
            <a:ext cx="7704000" cy="40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222C53"/>
                </a:solidFill>
              </a:rPr>
              <a:t>In 2025 Tokyo World Championships Great Britain is likely to win in </a:t>
            </a:r>
            <a:r>
              <a:rPr lang="en" sz="2200">
                <a:solidFill>
                  <a:schemeClr val="accent3"/>
                </a:solidFill>
              </a:rPr>
              <a:t>6</a:t>
            </a:r>
            <a:r>
              <a:rPr lang="en" sz="2200">
                <a:solidFill>
                  <a:srgbClr val="222C53"/>
                </a:solidFill>
              </a:rPr>
              <a:t> Events: </a:t>
            </a:r>
            <a:endParaRPr sz="2200">
              <a:solidFill>
                <a:srgbClr val="222C53"/>
              </a:solidFill>
            </a:endParaRPr>
          </a:p>
        </p:txBody>
      </p:sp>
      <p:pic>
        <p:nvPicPr>
          <p:cNvPr id="166" name="Google Shape;166;p23"/>
          <p:cNvPicPr preferRelativeResize="0"/>
          <p:nvPr/>
        </p:nvPicPr>
        <p:blipFill rotWithShape="1">
          <a:blip r:embed="rId3">
            <a:alphaModFix/>
          </a:blip>
          <a:srcRect t="29283" b="31551"/>
          <a:stretch/>
        </p:blipFill>
        <p:spPr>
          <a:xfrm>
            <a:off x="7283200" y="4593250"/>
            <a:ext cx="1860799" cy="550250"/>
          </a:xfrm>
          <a:prstGeom prst="rect">
            <a:avLst/>
          </a:prstGeom>
          <a:noFill/>
          <a:ln>
            <a:noFill/>
          </a:ln>
        </p:spPr>
      </p:pic>
      <p:sp>
        <p:nvSpPr>
          <p:cNvPr id="167" name="Google Shape;167;p23"/>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rPr>
              <a:t>The Prediction</a:t>
            </a:r>
            <a:endParaRPr sz="3000">
              <a:solidFill>
                <a:schemeClr val="lt1"/>
              </a:solidFill>
            </a:endParaRPr>
          </a:p>
        </p:txBody>
      </p:sp>
      <p:pic>
        <p:nvPicPr>
          <p:cNvPr id="168" name="Google Shape;168;p23"/>
          <p:cNvPicPr preferRelativeResize="0"/>
          <p:nvPr/>
        </p:nvPicPr>
        <p:blipFill>
          <a:blip r:embed="rId4">
            <a:alphaModFix/>
          </a:blip>
          <a:stretch>
            <a:fillRect/>
          </a:stretch>
        </p:blipFill>
        <p:spPr>
          <a:xfrm>
            <a:off x="3636900" y="1916211"/>
            <a:ext cx="4787107" cy="2390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pic>
        <p:nvPicPr>
          <p:cNvPr id="173" name="Google Shape;173;p24"/>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174" name="Google Shape;174;p24"/>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Bar Chart: Medal Predictions by Event</a:t>
            </a:r>
            <a:endParaRPr sz="3000">
              <a:solidFill>
                <a:schemeClr val="lt1"/>
              </a:solidFill>
            </a:endParaRPr>
          </a:p>
        </p:txBody>
      </p:sp>
      <p:pic>
        <p:nvPicPr>
          <p:cNvPr id="175" name="Google Shape;175;p24"/>
          <p:cNvPicPr preferRelativeResize="0"/>
          <p:nvPr/>
        </p:nvPicPr>
        <p:blipFill>
          <a:blip r:embed="rId4">
            <a:alphaModFix/>
          </a:blip>
          <a:stretch>
            <a:fillRect/>
          </a:stretch>
        </p:blipFill>
        <p:spPr>
          <a:xfrm>
            <a:off x="1743863" y="1248150"/>
            <a:ext cx="5656275" cy="3758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pic>
        <p:nvPicPr>
          <p:cNvPr id="180" name="Google Shape;180;p25"/>
          <p:cNvPicPr preferRelativeResize="0"/>
          <p:nvPr/>
        </p:nvPicPr>
        <p:blipFill rotWithShape="1">
          <a:blip r:embed="rId3">
            <a:alphaModFix/>
          </a:blip>
          <a:srcRect t="29283" b="31551"/>
          <a:stretch/>
        </p:blipFill>
        <p:spPr>
          <a:xfrm>
            <a:off x="0" y="4674375"/>
            <a:ext cx="1586475" cy="469125"/>
          </a:xfrm>
          <a:prstGeom prst="rect">
            <a:avLst/>
          </a:prstGeom>
          <a:noFill/>
          <a:ln>
            <a:noFill/>
          </a:ln>
        </p:spPr>
      </p:pic>
      <p:sp>
        <p:nvSpPr>
          <p:cNvPr id="181" name="Google Shape;181;p25"/>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Why this Matters</a:t>
            </a:r>
            <a:endParaRPr sz="3000">
              <a:solidFill>
                <a:schemeClr val="lt1"/>
              </a:solidFill>
            </a:endParaRPr>
          </a:p>
        </p:txBody>
      </p:sp>
      <p:sp>
        <p:nvSpPr>
          <p:cNvPr id="182" name="Google Shape;182;p25"/>
          <p:cNvSpPr txBox="1"/>
          <p:nvPr/>
        </p:nvSpPr>
        <p:spPr>
          <a:xfrm>
            <a:off x="506025" y="1547800"/>
            <a:ext cx="5164200" cy="22770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rgbClr val="222C53"/>
              </a:buClr>
              <a:buSzPts val="2200"/>
              <a:buChar char="●"/>
            </a:pPr>
            <a:r>
              <a:rPr lang="en" sz="2200">
                <a:solidFill>
                  <a:srgbClr val="222C53"/>
                </a:solidFill>
              </a:rPr>
              <a:t>Focus Training on High-Potential Events</a:t>
            </a:r>
            <a:endParaRPr sz="2200">
              <a:solidFill>
                <a:srgbClr val="222C53"/>
              </a:solidFill>
            </a:endParaRPr>
          </a:p>
          <a:p>
            <a:pPr marL="457200" lvl="0" indent="-368300" algn="l" rtl="0">
              <a:lnSpc>
                <a:spcPct val="115000"/>
              </a:lnSpc>
              <a:spcBef>
                <a:spcPts val="0"/>
              </a:spcBef>
              <a:spcAft>
                <a:spcPts val="0"/>
              </a:spcAft>
              <a:buClr>
                <a:srgbClr val="222C53"/>
              </a:buClr>
              <a:buSzPts val="2200"/>
              <a:buChar char="●"/>
            </a:pPr>
            <a:r>
              <a:rPr lang="en" sz="2200">
                <a:solidFill>
                  <a:srgbClr val="222C53"/>
                </a:solidFill>
              </a:rPr>
              <a:t>Allocate Coaching &amp; Support Resources Effectively</a:t>
            </a:r>
            <a:endParaRPr sz="2200">
              <a:solidFill>
                <a:srgbClr val="222C53"/>
              </a:solidFill>
            </a:endParaRPr>
          </a:p>
          <a:p>
            <a:pPr marL="457200" lvl="0" indent="-368300" algn="l" rtl="0">
              <a:lnSpc>
                <a:spcPct val="115000"/>
              </a:lnSpc>
              <a:spcBef>
                <a:spcPts val="0"/>
              </a:spcBef>
              <a:spcAft>
                <a:spcPts val="0"/>
              </a:spcAft>
              <a:buClr>
                <a:srgbClr val="222C53"/>
              </a:buClr>
              <a:buSzPts val="2200"/>
              <a:buChar char="●"/>
            </a:pPr>
            <a:r>
              <a:rPr lang="en" sz="2200">
                <a:solidFill>
                  <a:srgbClr val="222C53"/>
                </a:solidFill>
              </a:rPr>
              <a:t>Improve in the events GB is unlikely to win a medal.</a:t>
            </a:r>
            <a:endParaRPr sz="2200">
              <a:solidFill>
                <a:srgbClr val="222C53"/>
              </a:solidFill>
              <a:latin typeface="Roboto"/>
              <a:ea typeface="Roboto"/>
              <a:cs typeface="Roboto"/>
              <a:sym typeface="Roboto"/>
            </a:endParaRPr>
          </a:p>
        </p:txBody>
      </p:sp>
      <p:pic>
        <p:nvPicPr>
          <p:cNvPr id="183" name="Google Shape;183;p25"/>
          <p:cNvPicPr preferRelativeResize="0"/>
          <p:nvPr/>
        </p:nvPicPr>
        <p:blipFill rotWithShape="1">
          <a:blip r:embed="rId4">
            <a:alphaModFix/>
          </a:blip>
          <a:srcRect l="13836" r="40916"/>
          <a:stretch/>
        </p:blipFill>
        <p:spPr>
          <a:xfrm>
            <a:off x="5822150" y="1215250"/>
            <a:ext cx="3086700" cy="37520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02: The Process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grpSp>
        <p:nvGrpSpPr>
          <p:cNvPr id="193" name="Google Shape;193;p27"/>
          <p:cNvGrpSpPr/>
          <p:nvPr/>
        </p:nvGrpSpPr>
        <p:grpSpPr>
          <a:xfrm>
            <a:off x="316176" y="1815600"/>
            <a:ext cx="3558361" cy="924600"/>
            <a:chOff x="308851" y="1242975"/>
            <a:chExt cx="3558361" cy="924600"/>
          </a:xfrm>
        </p:grpSpPr>
        <p:cxnSp>
          <p:nvCxnSpPr>
            <p:cNvPr id="194" name="Google Shape;194;p27"/>
            <p:cNvCxnSpPr/>
            <p:nvPr/>
          </p:nvCxnSpPr>
          <p:spPr>
            <a:xfrm rot="10800000">
              <a:off x="2642013" y="1654113"/>
              <a:ext cx="1225200" cy="0"/>
            </a:xfrm>
            <a:prstGeom prst="straightConnector1">
              <a:avLst/>
            </a:prstGeom>
            <a:noFill/>
            <a:ln w="9525" cap="flat" cmpd="sng">
              <a:solidFill>
                <a:srgbClr val="307AF3"/>
              </a:solidFill>
              <a:prstDash val="solid"/>
              <a:round/>
              <a:headEnd type="none" w="sm" len="sm"/>
              <a:tailEnd type="oval" w="med" len="med"/>
            </a:ln>
          </p:spPr>
        </p:cxnSp>
        <p:sp>
          <p:nvSpPr>
            <p:cNvPr id="195" name="Google Shape;195;p27"/>
            <p:cNvSpPr txBox="1"/>
            <p:nvPr/>
          </p:nvSpPr>
          <p:spPr>
            <a:xfrm>
              <a:off x="308851" y="1242975"/>
              <a:ext cx="22923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Business Understanding</a:t>
              </a:r>
              <a:endParaRPr sz="1000" b="1">
                <a:latin typeface="Roboto"/>
                <a:ea typeface="Roboto"/>
                <a:cs typeface="Roboto"/>
                <a:sym typeface="Roboto"/>
              </a:endParaRPr>
            </a:p>
            <a:p>
              <a:pPr marL="0" lvl="0" indent="0" algn="l" rtl="0">
                <a:spcBef>
                  <a:spcPts val="0"/>
                </a:spcBef>
                <a:spcAft>
                  <a:spcPts val="1600"/>
                </a:spcAft>
                <a:buNone/>
              </a:pPr>
              <a:r>
                <a:rPr lang="en" sz="1000">
                  <a:latin typeface="Roboto"/>
                  <a:ea typeface="Roboto"/>
                  <a:cs typeface="Roboto"/>
                  <a:sym typeface="Roboto"/>
                </a:rPr>
                <a:t>Key performance question. </a:t>
              </a:r>
              <a:endParaRPr sz="1000" b="1">
                <a:latin typeface="Roboto"/>
                <a:ea typeface="Roboto"/>
                <a:cs typeface="Roboto"/>
                <a:sym typeface="Roboto"/>
              </a:endParaRPr>
            </a:p>
          </p:txBody>
        </p:sp>
      </p:grpSp>
      <p:grpSp>
        <p:nvGrpSpPr>
          <p:cNvPr id="196" name="Google Shape;196;p27"/>
          <p:cNvGrpSpPr/>
          <p:nvPr/>
        </p:nvGrpSpPr>
        <p:grpSpPr>
          <a:xfrm>
            <a:off x="316163" y="3538000"/>
            <a:ext cx="3263100" cy="924600"/>
            <a:chOff x="308838" y="2965375"/>
            <a:chExt cx="3263100" cy="924600"/>
          </a:xfrm>
        </p:grpSpPr>
        <p:cxnSp>
          <p:nvCxnSpPr>
            <p:cNvPr id="197" name="Google Shape;197;p27"/>
            <p:cNvCxnSpPr/>
            <p:nvPr/>
          </p:nvCxnSpPr>
          <p:spPr>
            <a:xfrm rot="10800000">
              <a:off x="2641938" y="3108425"/>
              <a:ext cx="930000" cy="0"/>
            </a:xfrm>
            <a:prstGeom prst="straightConnector1">
              <a:avLst/>
            </a:prstGeom>
            <a:noFill/>
            <a:ln>
              <a:noFill/>
            </a:ln>
            <a:effectLst>
              <a:outerShdw blurRad="57150" dist="19050" dir="5400000" algn="bl" rotWithShape="0">
                <a:srgbClr val="000000">
                  <a:alpha val="50000"/>
                </a:srgbClr>
              </a:outerShdw>
            </a:effectLst>
          </p:spPr>
        </p:cxnSp>
        <p:sp>
          <p:nvSpPr>
            <p:cNvPr id="198" name="Google Shape;198;p27"/>
            <p:cNvSpPr txBox="1"/>
            <p:nvPr/>
          </p:nvSpPr>
          <p:spPr>
            <a:xfrm>
              <a:off x="308838" y="2965375"/>
              <a:ext cx="2124000" cy="92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t>Data Understanding</a:t>
              </a:r>
              <a:endParaRPr b="1"/>
            </a:p>
            <a:p>
              <a:pPr marL="0" lvl="0" indent="0" algn="l" rtl="0">
                <a:spcBef>
                  <a:spcPts val="0"/>
                </a:spcBef>
                <a:spcAft>
                  <a:spcPts val="1600"/>
                </a:spcAft>
                <a:buNone/>
              </a:pPr>
              <a:r>
                <a:rPr lang="en" sz="1000"/>
                <a:t>Data Exploration and restructuring</a:t>
              </a:r>
              <a:endParaRPr sz="1000" b="1"/>
            </a:p>
          </p:txBody>
        </p:sp>
      </p:grpSp>
      <p:grpSp>
        <p:nvGrpSpPr>
          <p:cNvPr id="199" name="Google Shape;199;p27"/>
          <p:cNvGrpSpPr/>
          <p:nvPr/>
        </p:nvGrpSpPr>
        <p:grpSpPr>
          <a:xfrm>
            <a:off x="4665063" y="3964325"/>
            <a:ext cx="4478965" cy="924600"/>
            <a:chOff x="4657738" y="3391700"/>
            <a:chExt cx="4478965" cy="924600"/>
          </a:xfrm>
        </p:grpSpPr>
        <p:cxnSp>
          <p:nvCxnSpPr>
            <p:cNvPr id="200" name="Google Shape;200;p27"/>
            <p:cNvCxnSpPr/>
            <p:nvPr/>
          </p:nvCxnSpPr>
          <p:spPr>
            <a:xfrm>
              <a:off x="4657738" y="3854000"/>
              <a:ext cx="1838700" cy="0"/>
            </a:xfrm>
            <a:prstGeom prst="straightConnector1">
              <a:avLst/>
            </a:prstGeom>
            <a:noFill/>
            <a:ln w="9525" cap="flat" cmpd="sng">
              <a:solidFill>
                <a:srgbClr val="0D5CDF"/>
              </a:solidFill>
              <a:prstDash val="solid"/>
              <a:round/>
              <a:headEnd type="none" w="sm" len="sm"/>
              <a:tailEnd type="oval" w="med" len="med"/>
            </a:ln>
          </p:spPr>
        </p:cxnSp>
        <p:sp>
          <p:nvSpPr>
            <p:cNvPr id="201" name="Google Shape;201;p27"/>
            <p:cNvSpPr txBox="1"/>
            <p:nvPr/>
          </p:nvSpPr>
          <p:spPr>
            <a:xfrm>
              <a:off x="6696502" y="3391700"/>
              <a:ext cx="2440200" cy="92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Roboto"/>
                  <a:ea typeface="Roboto"/>
                  <a:cs typeface="Roboto"/>
                  <a:sym typeface="Roboto"/>
                </a:rPr>
                <a:t>Data Cleaning &amp; Preparation</a:t>
              </a:r>
              <a:endParaRPr sz="800" b="1">
                <a:latin typeface="Roboto"/>
                <a:ea typeface="Roboto"/>
                <a:cs typeface="Roboto"/>
                <a:sym typeface="Roboto"/>
              </a:endParaRPr>
            </a:p>
          </p:txBody>
        </p:sp>
      </p:grpSp>
      <p:grpSp>
        <p:nvGrpSpPr>
          <p:cNvPr id="202" name="Google Shape;202;p27"/>
          <p:cNvGrpSpPr/>
          <p:nvPr/>
        </p:nvGrpSpPr>
        <p:grpSpPr>
          <a:xfrm>
            <a:off x="5217163" y="1730250"/>
            <a:ext cx="3610650" cy="924600"/>
            <a:chOff x="5209838" y="1157625"/>
            <a:chExt cx="3610650" cy="924600"/>
          </a:xfrm>
        </p:grpSpPr>
        <p:sp>
          <p:nvSpPr>
            <p:cNvPr id="203" name="Google Shape;203;p27"/>
            <p:cNvSpPr txBox="1"/>
            <p:nvPr/>
          </p:nvSpPr>
          <p:spPr>
            <a:xfrm>
              <a:off x="6696488" y="1157625"/>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Modeling &amp; Prediction</a:t>
              </a:r>
              <a:endParaRPr sz="800" b="1">
                <a:latin typeface="Roboto"/>
                <a:ea typeface="Roboto"/>
                <a:cs typeface="Roboto"/>
                <a:sym typeface="Roboto"/>
              </a:endParaRPr>
            </a:p>
          </p:txBody>
        </p:sp>
        <p:cxnSp>
          <p:nvCxnSpPr>
            <p:cNvPr id="204" name="Google Shape;204;p27"/>
            <p:cNvCxnSpPr/>
            <p:nvPr/>
          </p:nvCxnSpPr>
          <p:spPr>
            <a:xfrm>
              <a:off x="5209838" y="1654113"/>
              <a:ext cx="1286700" cy="0"/>
            </a:xfrm>
            <a:prstGeom prst="straightConnector1">
              <a:avLst/>
            </a:prstGeom>
            <a:noFill/>
            <a:ln w="9525" cap="flat" cmpd="sng">
              <a:solidFill>
                <a:srgbClr val="0942A1"/>
              </a:solidFill>
              <a:prstDash val="solid"/>
              <a:round/>
              <a:headEnd type="none" w="sm" len="sm"/>
              <a:tailEnd type="oval" w="med" len="med"/>
            </a:ln>
          </p:spPr>
        </p:cxnSp>
      </p:grpSp>
      <p:grpSp>
        <p:nvGrpSpPr>
          <p:cNvPr id="205" name="Google Shape;205;p27"/>
          <p:cNvGrpSpPr/>
          <p:nvPr/>
        </p:nvGrpSpPr>
        <p:grpSpPr>
          <a:xfrm>
            <a:off x="5617613" y="2885975"/>
            <a:ext cx="3210200" cy="924600"/>
            <a:chOff x="5610288" y="2313350"/>
            <a:chExt cx="3210200" cy="924600"/>
          </a:xfrm>
        </p:grpSpPr>
        <p:cxnSp>
          <p:nvCxnSpPr>
            <p:cNvPr id="206" name="Google Shape;206;p27"/>
            <p:cNvCxnSpPr/>
            <p:nvPr/>
          </p:nvCxnSpPr>
          <p:spPr>
            <a:xfrm>
              <a:off x="5610288" y="2775650"/>
              <a:ext cx="886200" cy="0"/>
            </a:xfrm>
            <a:prstGeom prst="straightConnector1">
              <a:avLst/>
            </a:prstGeom>
            <a:noFill/>
            <a:ln w="9525" cap="flat" cmpd="sng">
              <a:solidFill>
                <a:srgbClr val="0C57D3"/>
              </a:solidFill>
              <a:prstDash val="solid"/>
              <a:round/>
              <a:headEnd type="none" w="sm" len="sm"/>
              <a:tailEnd type="oval" w="med" len="med"/>
            </a:ln>
          </p:spPr>
        </p:cxnSp>
        <p:sp>
          <p:nvSpPr>
            <p:cNvPr id="207" name="Google Shape;207;p27"/>
            <p:cNvSpPr txBox="1"/>
            <p:nvPr/>
          </p:nvSpPr>
          <p:spPr>
            <a:xfrm>
              <a:off x="6696488" y="231335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Data Analysis &amp; Visualisation</a:t>
              </a:r>
              <a:endParaRPr b="1">
                <a:latin typeface="Roboto"/>
                <a:ea typeface="Roboto"/>
                <a:cs typeface="Roboto"/>
                <a:sym typeface="Roboto"/>
              </a:endParaRPr>
            </a:p>
            <a:p>
              <a:pPr marL="0" lvl="0" indent="0" algn="l" rtl="0">
                <a:spcBef>
                  <a:spcPts val="0"/>
                </a:spcBef>
                <a:spcAft>
                  <a:spcPts val="1600"/>
                </a:spcAft>
                <a:buNone/>
              </a:pPr>
              <a:r>
                <a:rPr lang="en" sz="1000">
                  <a:latin typeface="Roboto"/>
                  <a:ea typeface="Roboto"/>
                  <a:cs typeface="Roboto"/>
                  <a:sym typeface="Roboto"/>
                </a:rPr>
                <a:t>Understanding historical trends and numbers</a:t>
              </a:r>
              <a:endParaRPr sz="1000" b="1">
                <a:latin typeface="Roboto"/>
                <a:ea typeface="Roboto"/>
                <a:cs typeface="Roboto"/>
                <a:sym typeface="Roboto"/>
              </a:endParaRPr>
            </a:p>
          </p:txBody>
        </p:sp>
      </p:grpSp>
      <p:grpSp>
        <p:nvGrpSpPr>
          <p:cNvPr id="208" name="Google Shape;208;p27"/>
          <p:cNvGrpSpPr/>
          <p:nvPr/>
        </p:nvGrpSpPr>
        <p:grpSpPr>
          <a:xfrm>
            <a:off x="2608561" y="1379976"/>
            <a:ext cx="3922200" cy="3915924"/>
            <a:chOff x="2610905" y="610653"/>
            <a:chExt cx="3922200" cy="3922200"/>
          </a:xfrm>
        </p:grpSpPr>
        <p:sp>
          <p:nvSpPr>
            <p:cNvPr id="209" name="Google Shape;209;p27"/>
            <p:cNvSpPr/>
            <p:nvPr/>
          </p:nvSpPr>
          <p:spPr>
            <a:xfrm rot="-4980021">
              <a:off x="3204123" y="1186472"/>
              <a:ext cx="2771960" cy="2771960"/>
            </a:xfrm>
            <a:prstGeom prst="blockArc">
              <a:avLst>
                <a:gd name="adj1" fmla="val 12602522"/>
                <a:gd name="adj2" fmla="val 16867657"/>
                <a:gd name="adj3" fmla="val 20844"/>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rot="7920309">
              <a:off x="3183402" y="1183149"/>
              <a:ext cx="2777207" cy="2777207"/>
            </a:xfrm>
            <a:prstGeom prst="blockArc">
              <a:avLst>
                <a:gd name="adj1" fmla="val 12602522"/>
                <a:gd name="adj2" fmla="val 16867657"/>
                <a:gd name="adj3" fmla="val 20844"/>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rot="3600063">
              <a:off x="3186335" y="1195681"/>
              <a:ext cx="2777488" cy="2777488"/>
            </a:xfrm>
            <a:prstGeom prst="blockArc">
              <a:avLst>
                <a:gd name="adj1" fmla="val 12602522"/>
                <a:gd name="adj2" fmla="val 16867657"/>
                <a:gd name="adj3" fmla="val 20844"/>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rot="4024705">
              <a:off x="5326681" y="1940898"/>
              <a:ext cx="578477" cy="579147"/>
            </a:xfrm>
            <a:prstGeom prst="pie">
              <a:avLst>
                <a:gd name="adj1" fmla="val 6190354"/>
                <a:gd name="adj2" fmla="val 14996165"/>
              </a:avLst>
            </a:prstGeom>
            <a:solidFill>
              <a:srgbClr val="0C57D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rot="-6816027">
              <a:off x="5326729" y="1940918"/>
              <a:ext cx="578485" cy="579035"/>
            </a:xfrm>
            <a:prstGeom prst="pie">
              <a:avLst>
                <a:gd name="adj1" fmla="val 4028252"/>
                <a:gd name="adj2" fmla="val 17183677"/>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rot="-9359762">
              <a:off x="3193941" y="1176205"/>
              <a:ext cx="2777287" cy="2777287"/>
            </a:xfrm>
            <a:prstGeom prst="blockArc">
              <a:avLst>
                <a:gd name="adj1" fmla="val 12602522"/>
                <a:gd name="adj2" fmla="val 16867657"/>
                <a:gd name="adj3" fmla="val 20844"/>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rot="-8936366">
              <a:off x="3659126" y="3173505"/>
              <a:ext cx="578551" cy="578963"/>
            </a:xfrm>
            <a:prstGeom prst="pie">
              <a:avLst>
                <a:gd name="adj1" fmla="val 6190354"/>
                <a:gd name="adj2" fmla="val 14996165"/>
              </a:avLst>
            </a:prstGeom>
            <a:solidFill>
              <a:srgbClr val="0E63F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rot="1824498">
              <a:off x="3659375" y="3173497"/>
              <a:ext cx="578475" cy="578885"/>
            </a:xfrm>
            <a:prstGeom prst="pie">
              <a:avLst>
                <a:gd name="adj1" fmla="val 4028252"/>
                <a:gd name="adj2" fmla="val 17183677"/>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rot="-600092">
              <a:off x="3198852" y="1195456"/>
              <a:ext cx="2777611" cy="2777611"/>
            </a:xfrm>
            <a:prstGeom prst="blockArc">
              <a:avLst>
                <a:gd name="adj1" fmla="val 12513247"/>
                <a:gd name="adj2" fmla="val 16867657"/>
                <a:gd name="adj3" fmla="val 20844"/>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rot="-176551">
              <a:off x="4312105" y="1195442"/>
              <a:ext cx="578563" cy="579162"/>
            </a:xfrm>
            <a:prstGeom prst="pie">
              <a:avLst>
                <a:gd name="adj1" fmla="val 6190354"/>
                <a:gd name="adj2" fmla="val 14996165"/>
              </a:avLst>
            </a:prstGeom>
            <a:solidFill>
              <a:srgbClr val="0942A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10584085">
              <a:off x="4312088" y="1195622"/>
              <a:ext cx="578340" cy="578939"/>
            </a:xfrm>
            <a:prstGeom prst="pie">
              <a:avLst>
                <a:gd name="adj1" fmla="val 4028252"/>
                <a:gd name="adj2" fmla="val 17183677"/>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rot="8344778">
              <a:off x="4940929" y="3162886"/>
              <a:ext cx="578465" cy="578888"/>
            </a:xfrm>
            <a:prstGeom prst="pie">
              <a:avLst>
                <a:gd name="adj1" fmla="val 6190354"/>
                <a:gd name="adj2" fmla="val 14996165"/>
              </a:avLst>
            </a:prstGeom>
            <a:solidFill>
              <a:srgbClr val="0D5CD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rot="-2495643">
              <a:off x="4941000" y="3162728"/>
              <a:ext cx="578445" cy="579093"/>
            </a:xfrm>
            <a:prstGeom prst="pie">
              <a:avLst>
                <a:gd name="adj1" fmla="val 4028252"/>
                <a:gd name="adj2" fmla="val 17183677"/>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4556960">
              <a:off x="3257335" y="1939059"/>
              <a:ext cx="578302" cy="578957"/>
            </a:xfrm>
            <a:prstGeom prst="pie">
              <a:avLst>
                <a:gd name="adj1" fmla="val 6190354"/>
                <a:gd name="adj2" fmla="val 14996165"/>
              </a:avLst>
            </a:prstGeom>
            <a:solidFill>
              <a:srgbClr val="307AF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6204541">
              <a:off x="3257468" y="1938977"/>
              <a:ext cx="578264" cy="578917"/>
            </a:xfrm>
            <a:prstGeom prst="pie">
              <a:avLst>
                <a:gd name="adj1" fmla="val 4028252"/>
                <a:gd name="adj2" fmla="val 17183677"/>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225" name="Google Shape;225;p27"/>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sp>
          <p:nvSpPr>
            <p:cNvPr id="226" name="Google Shape;226;p27"/>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227" name="Google Shape;227;p27"/>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228" name="Google Shape;228;p27"/>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grpSp>
      <p:sp>
        <p:nvSpPr>
          <p:cNvPr id="229" name="Google Shape;229;p27"/>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Methodology</a:t>
            </a:r>
            <a:endParaRPr sz="3000">
              <a:solidFill>
                <a:schemeClr val="lt1"/>
              </a:solidFill>
            </a:endParaRPr>
          </a:p>
        </p:txBody>
      </p:sp>
      <p:sp>
        <p:nvSpPr>
          <p:cNvPr id="230" name="Google Shape;230;p27"/>
          <p:cNvSpPr txBox="1"/>
          <p:nvPr/>
        </p:nvSpPr>
        <p:spPr>
          <a:xfrm>
            <a:off x="3874550" y="1654050"/>
            <a:ext cx="2124000" cy="52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Evaluation &amp; Visualisation </a:t>
            </a:r>
            <a:endParaRPr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cxnSp>
        <p:nvCxnSpPr>
          <p:cNvPr id="231" name="Google Shape;231;p27"/>
          <p:cNvCxnSpPr/>
          <p:nvPr/>
        </p:nvCxnSpPr>
        <p:spPr>
          <a:xfrm rot="10800000">
            <a:off x="2354063" y="3874513"/>
            <a:ext cx="1225200" cy="0"/>
          </a:xfrm>
          <a:prstGeom prst="straightConnector1">
            <a:avLst/>
          </a:prstGeom>
          <a:noFill/>
          <a:ln w="9525" cap="flat" cmpd="sng">
            <a:solidFill>
              <a:srgbClr val="307AF3"/>
            </a:solidFill>
            <a:prstDash val="solid"/>
            <a:round/>
            <a:headEnd type="none" w="sm" len="sm"/>
            <a:tailEnd type="oval"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
        <p:cNvGrpSpPr/>
        <p:nvPr/>
      </p:nvGrpSpPr>
      <p:grpSpPr>
        <a:xfrm>
          <a:off x="0" y="0"/>
          <a:ext cx="0" cy="0"/>
          <a:chOff x="0" y="0"/>
          <a:chExt cx="0" cy="0"/>
        </a:xfrm>
      </p:grpSpPr>
      <p:pic>
        <p:nvPicPr>
          <p:cNvPr id="236" name="Google Shape;236;p28"/>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237" name="Google Shape;237;p28"/>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Data Sources </a:t>
            </a:r>
            <a:endParaRPr sz="3000">
              <a:solidFill>
                <a:schemeClr val="lt1"/>
              </a:solidFill>
            </a:endParaRPr>
          </a:p>
        </p:txBody>
      </p:sp>
      <p:sp>
        <p:nvSpPr>
          <p:cNvPr id="238" name="Google Shape;238;p28"/>
          <p:cNvSpPr txBox="1"/>
          <p:nvPr/>
        </p:nvSpPr>
        <p:spPr>
          <a:xfrm>
            <a:off x="506025" y="1314600"/>
            <a:ext cx="7962300" cy="35547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120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Datasets Used:</a:t>
            </a:r>
            <a:endParaRPr sz="2200">
              <a:solidFill>
                <a:srgbClr val="222C53"/>
              </a:solidFill>
              <a:latin typeface="Roboto"/>
              <a:ea typeface="Roboto"/>
              <a:cs typeface="Roboto"/>
              <a:sym typeface="Roboto"/>
            </a:endParaRPr>
          </a:p>
          <a:p>
            <a:pPr marL="914400" lvl="1" indent="-368300" algn="l" rtl="0">
              <a:lnSpc>
                <a:spcPct val="115000"/>
              </a:lnSpc>
              <a:spcBef>
                <a:spcPts val="0"/>
              </a:spcBef>
              <a:spcAft>
                <a:spcPts val="0"/>
              </a:spcAft>
              <a:buClr>
                <a:srgbClr val="222C53"/>
              </a:buClr>
              <a:buSzPts val="2200"/>
              <a:buChar char="○"/>
            </a:pPr>
            <a:r>
              <a:rPr lang="en" sz="2200" b="1">
                <a:solidFill>
                  <a:srgbClr val="222C53"/>
                </a:solidFill>
                <a:latin typeface="Roboto"/>
                <a:ea typeface="Roboto"/>
                <a:cs typeface="Roboto"/>
                <a:sym typeface="Roboto"/>
              </a:rPr>
              <a:t>GBR Competition Results (CSV):</a:t>
            </a:r>
            <a:r>
              <a:rPr lang="en" sz="2200">
                <a:solidFill>
                  <a:srgbClr val="222C53"/>
                </a:solidFill>
                <a:latin typeface="Roboto"/>
                <a:ea typeface="Roboto"/>
                <a:cs typeface="Roboto"/>
                <a:sym typeface="Roboto"/>
              </a:rPr>
              <a:t> British athlete performances (2019–2024).</a:t>
            </a:r>
            <a:endParaRPr sz="2200">
              <a:solidFill>
                <a:srgbClr val="222C53"/>
              </a:solidFill>
              <a:latin typeface="Roboto"/>
              <a:ea typeface="Roboto"/>
              <a:cs typeface="Roboto"/>
              <a:sym typeface="Roboto"/>
            </a:endParaRPr>
          </a:p>
          <a:p>
            <a:pPr marL="914400" lvl="1" indent="-368300" algn="l" rtl="0">
              <a:lnSpc>
                <a:spcPct val="115000"/>
              </a:lnSpc>
              <a:spcBef>
                <a:spcPts val="0"/>
              </a:spcBef>
              <a:spcAft>
                <a:spcPts val="0"/>
              </a:spcAft>
              <a:buClr>
                <a:srgbClr val="222C53"/>
              </a:buClr>
              <a:buSzPts val="2200"/>
              <a:buChar char="○"/>
            </a:pPr>
            <a:r>
              <a:rPr lang="en" sz="2200" b="1">
                <a:solidFill>
                  <a:srgbClr val="222C53"/>
                </a:solidFill>
                <a:latin typeface="Roboto"/>
                <a:ea typeface="Roboto"/>
                <a:cs typeface="Roboto"/>
                <a:sym typeface="Roboto"/>
              </a:rPr>
              <a:t>Global Competition Results (CSV):</a:t>
            </a:r>
            <a:r>
              <a:rPr lang="en" sz="2200">
                <a:solidFill>
                  <a:srgbClr val="222C53"/>
                </a:solidFill>
                <a:latin typeface="Roboto"/>
                <a:ea typeface="Roboto"/>
                <a:cs typeface="Roboto"/>
                <a:sym typeface="Roboto"/>
              </a:rPr>
              <a:t> International results for comparison.</a:t>
            </a:r>
            <a:endParaRPr sz="2200">
              <a:solidFill>
                <a:srgbClr val="222C53"/>
              </a:solidFill>
              <a:latin typeface="Roboto"/>
              <a:ea typeface="Roboto"/>
              <a:cs typeface="Roboto"/>
              <a:sym typeface="Roboto"/>
            </a:endParaRPr>
          </a:p>
          <a:p>
            <a:pPr marL="914400" lvl="1" indent="-368300" algn="l" rtl="0">
              <a:lnSpc>
                <a:spcPct val="115000"/>
              </a:lnSpc>
              <a:spcBef>
                <a:spcPts val="0"/>
              </a:spcBef>
              <a:spcAft>
                <a:spcPts val="0"/>
              </a:spcAft>
              <a:buClr>
                <a:srgbClr val="222C53"/>
              </a:buClr>
              <a:buSzPts val="2200"/>
              <a:buFont typeface="Roboto"/>
              <a:buChar char="○"/>
            </a:pPr>
            <a:r>
              <a:rPr lang="en" sz="2200" b="1">
                <a:solidFill>
                  <a:srgbClr val="222C53"/>
                </a:solidFill>
                <a:latin typeface="Roboto"/>
                <a:ea typeface="Roboto"/>
                <a:cs typeface="Roboto"/>
                <a:sym typeface="Roboto"/>
              </a:rPr>
              <a:t>GBR Athlete List </a:t>
            </a:r>
            <a:endParaRPr sz="2200" b="1">
              <a:solidFill>
                <a:srgbClr val="222C53"/>
              </a:solidFill>
              <a:latin typeface="Roboto"/>
              <a:ea typeface="Roboto"/>
              <a:cs typeface="Roboto"/>
              <a:sym typeface="Roboto"/>
            </a:endParaRPr>
          </a:p>
          <a:p>
            <a:pPr marL="914400" lvl="1" indent="-368300" algn="l" rtl="0">
              <a:lnSpc>
                <a:spcPct val="115000"/>
              </a:lnSpc>
              <a:spcBef>
                <a:spcPts val="0"/>
              </a:spcBef>
              <a:spcAft>
                <a:spcPts val="0"/>
              </a:spcAft>
              <a:buClr>
                <a:srgbClr val="222C53"/>
              </a:buClr>
              <a:buSzPts val="2200"/>
              <a:buFont typeface="Roboto"/>
              <a:buChar char="○"/>
            </a:pPr>
            <a:r>
              <a:rPr lang="en" sz="2200" b="1">
                <a:solidFill>
                  <a:srgbClr val="222C53"/>
                </a:solidFill>
                <a:latin typeface="Roboto"/>
                <a:ea typeface="Roboto"/>
                <a:cs typeface="Roboto"/>
                <a:sym typeface="Roboto"/>
              </a:rPr>
              <a:t>Global Athlete List (CSVs)</a:t>
            </a:r>
            <a:endParaRPr sz="2200">
              <a:solidFill>
                <a:srgbClr val="222C53"/>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pic>
        <p:nvPicPr>
          <p:cNvPr id="243" name="Google Shape;243;p29"/>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244" name="Google Shape;244;p29"/>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457200" lvl="0" indent="-419100" algn="ctr" rtl="0">
              <a:spcBef>
                <a:spcPts val="0"/>
              </a:spcBef>
              <a:spcAft>
                <a:spcPts val="0"/>
              </a:spcAft>
              <a:buClr>
                <a:schemeClr val="lt1"/>
              </a:buClr>
              <a:buSzPts val="3000"/>
              <a:buAutoNum type="arabicPeriod"/>
            </a:pPr>
            <a:r>
              <a:rPr lang="en">
                <a:solidFill>
                  <a:schemeClr val="lt1"/>
                </a:solidFill>
              </a:rPr>
              <a:t>Business Understanding </a:t>
            </a:r>
            <a:endParaRPr sz="3000">
              <a:solidFill>
                <a:schemeClr val="lt1"/>
              </a:solidFill>
            </a:endParaRPr>
          </a:p>
        </p:txBody>
      </p:sp>
      <p:sp>
        <p:nvSpPr>
          <p:cNvPr id="245" name="Google Shape;245;p29"/>
          <p:cNvSpPr txBox="1"/>
          <p:nvPr/>
        </p:nvSpPr>
        <p:spPr>
          <a:xfrm>
            <a:off x="506025" y="865400"/>
            <a:ext cx="7962300" cy="23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2200">
              <a:solidFill>
                <a:srgbClr val="222C53"/>
              </a:solidFill>
            </a:endParaRPr>
          </a:p>
          <a:p>
            <a:pPr marL="457200" lvl="0" indent="-368300" algn="l" rtl="0">
              <a:lnSpc>
                <a:spcPct val="115000"/>
              </a:lnSpc>
              <a:spcBef>
                <a:spcPts val="120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Key Performance Question: 2 Parts</a:t>
            </a:r>
            <a:endParaRPr sz="2200">
              <a:solidFill>
                <a:srgbClr val="222C53"/>
              </a:solidFill>
              <a:latin typeface="Roboto"/>
              <a:ea typeface="Roboto"/>
              <a:cs typeface="Roboto"/>
              <a:sym typeface="Roboto"/>
            </a:endParaRPr>
          </a:p>
          <a:p>
            <a:pPr marL="914400" lvl="0" indent="-368300" algn="l" rtl="0">
              <a:lnSpc>
                <a:spcPct val="115000"/>
              </a:lnSpc>
              <a:spcBef>
                <a:spcPts val="0"/>
              </a:spcBef>
              <a:spcAft>
                <a:spcPts val="0"/>
              </a:spcAft>
              <a:buClr>
                <a:srgbClr val="222C53"/>
              </a:buClr>
              <a:buSzPts val="2200"/>
              <a:buAutoNum type="arabicPeriod"/>
            </a:pPr>
            <a:r>
              <a:rPr lang="en" sz="2200" b="1">
                <a:solidFill>
                  <a:srgbClr val="222C53"/>
                </a:solidFill>
                <a:latin typeface="Roboto"/>
                <a:ea typeface="Roboto"/>
                <a:cs typeface="Roboto"/>
                <a:sym typeface="Roboto"/>
              </a:rPr>
              <a:t>Medal</a:t>
            </a:r>
            <a:r>
              <a:rPr lang="en" sz="2200">
                <a:solidFill>
                  <a:srgbClr val="222C53"/>
                </a:solidFill>
                <a:latin typeface="Roboto"/>
                <a:ea typeface="Roboto"/>
                <a:cs typeface="Roboto"/>
                <a:sym typeface="Roboto"/>
              </a:rPr>
              <a:t> Likelihood in 2025 Tokyo Championship. </a:t>
            </a:r>
            <a:endParaRPr sz="2200">
              <a:solidFill>
                <a:srgbClr val="222C53"/>
              </a:solidFill>
              <a:latin typeface="Roboto"/>
              <a:ea typeface="Roboto"/>
              <a:cs typeface="Roboto"/>
              <a:sym typeface="Roboto"/>
            </a:endParaRPr>
          </a:p>
          <a:p>
            <a:pPr marL="914400" lvl="0" indent="-368300" algn="l" rtl="0">
              <a:lnSpc>
                <a:spcPct val="115000"/>
              </a:lnSpc>
              <a:spcBef>
                <a:spcPts val="0"/>
              </a:spcBef>
              <a:spcAft>
                <a:spcPts val="0"/>
              </a:spcAft>
              <a:buClr>
                <a:srgbClr val="222C53"/>
              </a:buClr>
              <a:buSzPts val="2200"/>
              <a:buAutoNum type="arabicPeriod"/>
            </a:pPr>
            <a:r>
              <a:rPr lang="en" sz="2200">
                <a:solidFill>
                  <a:srgbClr val="222C53"/>
                </a:solidFill>
                <a:latin typeface="Roboto"/>
                <a:ea typeface="Roboto"/>
                <a:cs typeface="Roboto"/>
                <a:sym typeface="Roboto"/>
              </a:rPr>
              <a:t>In what </a:t>
            </a:r>
            <a:r>
              <a:rPr lang="en" sz="2200" b="1">
                <a:solidFill>
                  <a:srgbClr val="222C53"/>
                </a:solidFill>
                <a:latin typeface="Roboto"/>
                <a:ea typeface="Roboto"/>
                <a:cs typeface="Roboto"/>
                <a:sym typeface="Roboto"/>
              </a:rPr>
              <a:t>Events</a:t>
            </a:r>
            <a:r>
              <a:rPr lang="en" sz="2200">
                <a:solidFill>
                  <a:srgbClr val="222C53"/>
                </a:solidFill>
                <a:latin typeface="Roboto"/>
                <a:ea typeface="Roboto"/>
                <a:cs typeface="Roboto"/>
                <a:sym typeface="Roboto"/>
              </a:rPr>
              <a:t>. </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Char char="●"/>
            </a:pPr>
            <a:r>
              <a:rPr lang="en" sz="2200">
                <a:solidFill>
                  <a:srgbClr val="222C53"/>
                </a:solidFill>
                <a:latin typeface="Roboto"/>
                <a:ea typeface="Roboto"/>
                <a:cs typeface="Roboto"/>
                <a:sym typeface="Roboto"/>
              </a:rPr>
              <a:t>All the Data Design would revolve around that question. </a:t>
            </a:r>
            <a:endParaRPr sz="2200">
              <a:solidFill>
                <a:srgbClr val="222C5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pic>
        <p:nvPicPr>
          <p:cNvPr id="250" name="Google Shape;250;p30"/>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251" name="Google Shape;251;p30"/>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2. Data Understanding</a:t>
            </a:r>
            <a:endParaRPr sz="3000">
              <a:solidFill>
                <a:schemeClr val="lt1"/>
              </a:solidFill>
            </a:endParaRPr>
          </a:p>
        </p:txBody>
      </p:sp>
      <p:sp>
        <p:nvSpPr>
          <p:cNvPr id="252" name="Google Shape;252;p30"/>
          <p:cNvSpPr txBox="1"/>
          <p:nvPr/>
        </p:nvSpPr>
        <p:spPr>
          <a:xfrm>
            <a:off x="287850" y="675475"/>
            <a:ext cx="8568300" cy="421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2200">
              <a:solidFill>
                <a:srgbClr val="222C53"/>
              </a:solidFill>
              <a:latin typeface="Roboto"/>
              <a:ea typeface="Roboto"/>
              <a:cs typeface="Roboto"/>
              <a:sym typeface="Roboto"/>
            </a:endParaRPr>
          </a:p>
          <a:p>
            <a:pPr marL="457200" lvl="0" indent="-368300" algn="l" rtl="0">
              <a:lnSpc>
                <a:spcPct val="115000"/>
              </a:lnSpc>
              <a:spcBef>
                <a:spcPts val="120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Data Loading</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Data Exploration</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Data Integration</a:t>
            </a:r>
            <a:endParaRPr sz="2200">
              <a:solidFill>
                <a:srgbClr val="222C53"/>
              </a:solidFill>
              <a:latin typeface="Roboto"/>
              <a:ea typeface="Roboto"/>
              <a:cs typeface="Roboto"/>
              <a:sym typeface="Roboto"/>
            </a:endParaRPr>
          </a:p>
          <a:p>
            <a:pPr marL="914400" lvl="1" indent="-323850" algn="l" rtl="0">
              <a:lnSpc>
                <a:spcPct val="115000"/>
              </a:lnSpc>
              <a:spcBef>
                <a:spcPts val="0"/>
              </a:spcBef>
              <a:spcAft>
                <a:spcPts val="0"/>
              </a:spcAft>
              <a:buClr>
                <a:srgbClr val="222C53"/>
              </a:buClr>
              <a:buSzPts val="1500"/>
              <a:buFont typeface="Roboto"/>
              <a:buChar char="○"/>
            </a:pPr>
            <a:r>
              <a:rPr lang="en" sz="2200">
                <a:solidFill>
                  <a:srgbClr val="222C53"/>
                </a:solidFill>
                <a:latin typeface="Roboto"/>
                <a:ea typeface="Roboto"/>
                <a:cs typeface="Roboto"/>
                <a:sym typeface="Roboto"/>
              </a:rPr>
              <a:t>Athletic List with Competition Results to create two datasets</a:t>
            </a:r>
            <a:endParaRPr sz="2200">
              <a:solidFill>
                <a:srgbClr val="222C53"/>
              </a:solidFill>
              <a:latin typeface="Roboto"/>
              <a:ea typeface="Roboto"/>
              <a:cs typeface="Roboto"/>
              <a:sym typeface="Roboto"/>
            </a:endParaRPr>
          </a:p>
          <a:p>
            <a:pPr marL="914400" lvl="1" indent="-323850" algn="l" rtl="0">
              <a:lnSpc>
                <a:spcPct val="115000"/>
              </a:lnSpc>
              <a:spcBef>
                <a:spcPts val="0"/>
              </a:spcBef>
              <a:spcAft>
                <a:spcPts val="0"/>
              </a:spcAft>
              <a:buClr>
                <a:srgbClr val="222C53"/>
              </a:buClr>
              <a:buSzPts val="1500"/>
              <a:buFont typeface="Roboto"/>
              <a:buChar char="○"/>
            </a:pPr>
            <a:r>
              <a:rPr lang="en" sz="2200">
                <a:solidFill>
                  <a:srgbClr val="222C53"/>
                </a:solidFill>
                <a:latin typeface="Roboto"/>
                <a:ea typeface="Roboto"/>
                <a:cs typeface="Roboto"/>
                <a:sym typeface="Roboto"/>
              </a:rPr>
              <a:t>Concatenating the above 2 datasets (GBR and Global)</a:t>
            </a:r>
            <a:endParaRPr sz="2200">
              <a:solidFill>
                <a:srgbClr val="222C53"/>
              </a:solidFill>
              <a:latin typeface="Roboto"/>
              <a:ea typeface="Roboto"/>
              <a:cs typeface="Roboto"/>
              <a:sym typeface="Roboto"/>
            </a:endParaRPr>
          </a:p>
          <a:p>
            <a:pPr marL="914400" lvl="1" indent="-323850" algn="l" rtl="0">
              <a:lnSpc>
                <a:spcPct val="115000"/>
              </a:lnSpc>
              <a:spcBef>
                <a:spcPts val="0"/>
              </a:spcBef>
              <a:spcAft>
                <a:spcPts val="0"/>
              </a:spcAft>
              <a:buClr>
                <a:srgbClr val="222C53"/>
              </a:buClr>
              <a:buSzPts val="1500"/>
              <a:buFont typeface="Roboto"/>
              <a:buChar char="○"/>
            </a:pPr>
            <a:r>
              <a:rPr lang="en" sz="2200">
                <a:solidFill>
                  <a:srgbClr val="222C53"/>
                </a:solidFill>
                <a:latin typeface="Roboto"/>
                <a:ea typeface="Roboto"/>
                <a:cs typeface="Roboto"/>
                <a:sym typeface="Roboto"/>
              </a:rPr>
              <a:t>Introducing flag columns </a:t>
            </a:r>
            <a:endParaRPr sz="2200">
              <a:solidFill>
                <a:srgbClr val="222C53"/>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rgbClr val="222C53"/>
              </a:solidFill>
              <a:latin typeface="Roboto"/>
              <a:ea typeface="Roboto"/>
              <a:cs typeface="Roboto"/>
              <a:sym typeface="Roboto"/>
            </a:endParaRPr>
          </a:p>
          <a:p>
            <a:pPr marL="914400" lvl="0" indent="0" algn="l" rtl="0">
              <a:lnSpc>
                <a:spcPct val="115000"/>
              </a:lnSpc>
              <a:spcBef>
                <a:spcPts val="0"/>
              </a:spcBef>
              <a:spcAft>
                <a:spcPts val="0"/>
              </a:spcAft>
              <a:buNone/>
            </a:pPr>
            <a:endParaRPr sz="2200">
              <a:solidFill>
                <a:srgbClr val="222C53"/>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rgbClr val="222C53"/>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pic>
        <p:nvPicPr>
          <p:cNvPr id="257" name="Google Shape;257;p31"/>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258" name="Google Shape;258;p31"/>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3. Data Cleaning &amp; Preparation </a:t>
            </a:r>
            <a:endParaRPr sz="3000">
              <a:solidFill>
                <a:schemeClr val="lt1"/>
              </a:solidFill>
            </a:endParaRPr>
          </a:p>
        </p:txBody>
      </p:sp>
      <p:sp>
        <p:nvSpPr>
          <p:cNvPr id="259" name="Google Shape;259;p31"/>
          <p:cNvSpPr txBox="1"/>
          <p:nvPr/>
        </p:nvSpPr>
        <p:spPr>
          <a:xfrm>
            <a:off x="590850" y="1017800"/>
            <a:ext cx="8553300" cy="4634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222C53"/>
              </a:buClr>
              <a:buSzPts val="1700"/>
              <a:buFont typeface="Roboto"/>
              <a:buAutoNum type="arabicPeriod"/>
            </a:pPr>
            <a:r>
              <a:rPr lang="en" sz="1700" b="1" dirty="0">
                <a:solidFill>
                  <a:srgbClr val="222C53"/>
                </a:solidFill>
                <a:latin typeface="Roboto"/>
                <a:ea typeface="Roboto"/>
                <a:cs typeface="Roboto"/>
                <a:sym typeface="Roboto"/>
              </a:rPr>
              <a:t>Data Filtering</a:t>
            </a:r>
            <a:endParaRPr sz="1700" b="1" dirty="0">
              <a:solidFill>
                <a:srgbClr val="222C53"/>
              </a:solidFill>
              <a:latin typeface="Roboto"/>
              <a:ea typeface="Roboto"/>
              <a:cs typeface="Roboto"/>
              <a:sym typeface="Roboto"/>
            </a:endParaRPr>
          </a:p>
          <a:p>
            <a:pPr marL="914400" lvl="0" indent="0" algn="l" rtl="0">
              <a:lnSpc>
                <a:spcPct val="115000"/>
              </a:lnSpc>
              <a:spcBef>
                <a:spcPts val="0"/>
              </a:spcBef>
              <a:spcAft>
                <a:spcPts val="0"/>
              </a:spcAft>
              <a:buNone/>
            </a:pPr>
            <a:r>
              <a:rPr lang="en" sz="1700" dirty="0">
                <a:solidFill>
                  <a:srgbClr val="222C53"/>
                </a:solidFill>
                <a:latin typeface="Roboto"/>
                <a:ea typeface="Roboto"/>
                <a:cs typeface="Roboto"/>
                <a:sym typeface="Roboto"/>
              </a:rPr>
              <a:t>Relevant Track and Field Events and Valid Performances</a:t>
            </a:r>
            <a:endParaRPr sz="1700" dirty="0">
              <a:solidFill>
                <a:srgbClr val="222C53"/>
              </a:solidFill>
              <a:latin typeface="Roboto"/>
              <a:ea typeface="Roboto"/>
              <a:cs typeface="Roboto"/>
              <a:sym typeface="Roboto"/>
            </a:endParaRPr>
          </a:p>
          <a:p>
            <a:pPr marL="457200" lvl="0" indent="-247650" algn="l" rtl="0">
              <a:lnSpc>
                <a:spcPct val="115000"/>
              </a:lnSpc>
              <a:spcBef>
                <a:spcPts val="0"/>
              </a:spcBef>
              <a:spcAft>
                <a:spcPts val="0"/>
              </a:spcAft>
              <a:buClr>
                <a:srgbClr val="222C53"/>
              </a:buClr>
              <a:buSzPts val="300"/>
              <a:buFont typeface="Roboto"/>
              <a:buChar char="●"/>
            </a:pPr>
            <a:r>
              <a:rPr lang="en" sz="300" dirty="0">
                <a:solidFill>
                  <a:srgbClr val="222C53"/>
                </a:solidFill>
                <a:latin typeface="Roboto"/>
                <a:ea typeface="Roboto"/>
                <a:cs typeface="Roboto"/>
                <a:sym typeface="Roboto"/>
              </a:rPr>
              <a:t>.</a:t>
            </a:r>
            <a:endParaRPr sz="300" dirty="0">
              <a:solidFill>
                <a:srgbClr val="222C53"/>
              </a:solidFill>
              <a:latin typeface="Roboto"/>
              <a:ea typeface="Roboto"/>
              <a:cs typeface="Roboto"/>
              <a:sym typeface="Roboto"/>
            </a:endParaRPr>
          </a:p>
          <a:p>
            <a:pPr marL="120650" lvl="0" algn="l" rtl="0">
              <a:lnSpc>
                <a:spcPct val="115000"/>
              </a:lnSpc>
              <a:spcBef>
                <a:spcPts val="0"/>
              </a:spcBef>
              <a:spcAft>
                <a:spcPts val="0"/>
              </a:spcAft>
              <a:buClr>
                <a:srgbClr val="222C53"/>
              </a:buClr>
              <a:buSzPts val="1700"/>
            </a:pPr>
            <a:r>
              <a:rPr lang="en" sz="1700" b="1" dirty="0">
                <a:solidFill>
                  <a:srgbClr val="222C53"/>
                </a:solidFill>
                <a:latin typeface="Roboto"/>
                <a:ea typeface="Roboto"/>
                <a:cs typeface="Roboto"/>
                <a:sym typeface="Roboto"/>
              </a:rPr>
              <a:t>2.   Dropping unnecessary columns</a:t>
            </a:r>
            <a:endParaRPr sz="1700" b="1" dirty="0">
              <a:solidFill>
                <a:srgbClr val="222C53"/>
              </a:solidFill>
              <a:latin typeface="Roboto"/>
              <a:ea typeface="Roboto"/>
              <a:cs typeface="Roboto"/>
              <a:sym typeface="Roboto"/>
            </a:endParaRPr>
          </a:p>
          <a:p>
            <a:pPr marL="914400" lvl="0" indent="-336550" algn="l" rtl="0">
              <a:lnSpc>
                <a:spcPct val="115000"/>
              </a:lnSpc>
              <a:spcBef>
                <a:spcPts val="0"/>
              </a:spcBef>
              <a:spcAft>
                <a:spcPts val="0"/>
              </a:spcAft>
              <a:buClr>
                <a:srgbClr val="222C53"/>
              </a:buClr>
              <a:buSzPts val="1700"/>
              <a:buFont typeface="Roboto"/>
              <a:buChar char="●"/>
            </a:pPr>
            <a:r>
              <a:rPr lang="en" sz="1700" dirty="0">
                <a:solidFill>
                  <a:srgbClr val="222C53"/>
                </a:solidFill>
                <a:latin typeface="Roboto"/>
                <a:ea typeface="Roboto"/>
                <a:cs typeface="Roboto"/>
                <a:sym typeface="Roboto"/>
              </a:rPr>
              <a:t>Decision: Drop Columns: Valid Performance, Competition Name as they are not relevant. </a:t>
            </a:r>
            <a:r>
              <a:rPr lang="en" sz="1700" dirty="0" err="1">
                <a:solidFill>
                  <a:srgbClr val="222C53"/>
                </a:solidFill>
                <a:latin typeface="Roboto"/>
                <a:ea typeface="Roboto"/>
                <a:cs typeface="Roboto"/>
                <a:sym typeface="Roboto"/>
              </a:rPr>
              <a:t>CompName</a:t>
            </a:r>
            <a:r>
              <a:rPr lang="en" sz="1700" dirty="0">
                <a:solidFill>
                  <a:srgbClr val="222C53"/>
                </a:solidFill>
                <a:latin typeface="Roboto"/>
                <a:ea typeface="Roboto"/>
                <a:cs typeface="Roboto"/>
                <a:sym typeface="Roboto"/>
              </a:rPr>
              <a:t>: </a:t>
            </a:r>
            <a:r>
              <a:rPr lang="en" sz="1700" dirty="0" err="1">
                <a:solidFill>
                  <a:srgbClr val="222C53"/>
                </a:solidFill>
                <a:latin typeface="Roboto"/>
                <a:ea typeface="Roboto"/>
                <a:cs typeface="Roboto"/>
                <a:sym typeface="Roboto"/>
              </a:rPr>
              <a:t>CompID</a:t>
            </a:r>
            <a:r>
              <a:rPr lang="en" sz="1700" dirty="0">
                <a:solidFill>
                  <a:srgbClr val="222C53"/>
                </a:solidFill>
                <a:latin typeface="Roboto"/>
                <a:ea typeface="Roboto"/>
                <a:cs typeface="Roboto"/>
                <a:sym typeface="Roboto"/>
              </a:rPr>
              <a:t> is there to identify the competition</a:t>
            </a:r>
            <a:endParaRPr sz="1700" dirty="0">
              <a:solidFill>
                <a:srgbClr val="222C53"/>
              </a:solidFill>
              <a:latin typeface="Roboto"/>
              <a:ea typeface="Roboto"/>
              <a:cs typeface="Roboto"/>
              <a:sym typeface="Roboto"/>
            </a:endParaRPr>
          </a:p>
          <a:p>
            <a:pPr marL="120650" lvl="0" algn="l" rtl="0">
              <a:lnSpc>
                <a:spcPct val="115000"/>
              </a:lnSpc>
              <a:spcBef>
                <a:spcPts val="0"/>
              </a:spcBef>
              <a:spcAft>
                <a:spcPts val="0"/>
              </a:spcAft>
              <a:buClr>
                <a:srgbClr val="222C53"/>
              </a:buClr>
              <a:buSzPts val="1700"/>
            </a:pPr>
            <a:r>
              <a:rPr lang="en" sz="1700" b="1" dirty="0">
                <a:solidFill>
                  <a:srgbClr val="222C53"/>
                </a:solidFill>
                <a:latin typeface="Roboto"/>
                <a:ea typeface="Roboto"/>
                <a:cs typeface="Roboto"/>
                <a:sym typeface="Roboto"/>
              </a:rPr>
              <a:t>3.   Format </a:t>
            </a:r>
            <a:r>
              <a:rPr lang="en" sz="1700" b="1" dirty="0" err="1">
                <a:solidFill>
                  <a:srgbClr val="222C53"/>
                </a:solidFill>
                <a:latin typeface="Roboto"/>
                <a:ea typeface="Roboto"/>
                <a:cs typeface="Roboto"/>
                <a:sym typeface="Roboto"/>
              </a:rPr>
              <a:t>Standardisation</a:t>
            </a:r>
            <a:endParaRPr sz="1700" b="1" dirty="0">
              <a:solidFill>
                <a:srgbClr val="222C53"/>
              </a:solidFill>
              <a:latin typeface="Roboto"/>
              <a:ea typeface="Roboto"/>
              <a:cs typeface="Roboto"/>
              <a:sym typeface="Roboto"/>
            </a:endParaRPr>
          </a:p>
          <a:p>
            <a:pPr marL="914400" lvl="0" indent="-336550" algn="l" rtl="0">
              <a:lnSpc>
                <a:spcPct val="115000"/>
              </a:lnSpc>
              <a:spcBef>
                <a:spcPts val="0"/>
              </a:spcBef>
              <a:spcAft>
                <a:spcPts val="0"/>
              </a:spcAft>
              <a:buClr>
                <a:srgbClr val="222C53"/>
              </a:buClr>
              <a:buSzPts val="1700"/>
              <a:buFont typeface="Roboto"/>
              <a:buChar char="●"/>
            </a:pPr>
            <a:r>
              <a:rPr lang="en" sz="1700" dirty="0">
                <a:solidFill>
                  <a:srgbClr val="222C53"/>
                </a:solidFill>
                <a:latin typeface="Roboto"/>
                <a:ea typeface="Roboto"/>
                <a:cs typeface="Roboto"/>
                <a:sym typeface="Roboto"/>
              </a:rPr>
              <a:t>Datetime format, </a:t>
            </a:r>
            <a:r>
              <a:rPr lang="en" sz="1700" dirty="0" err="1">
                <a:solidFill>
                  <a:srgbClr val="222C53"/>
                </a:solidFill>
                <a:latin typeface="Roboto"/>
                <a:ea typeface="Roboto"/>
                <a:cs typeface="Roboto"/>
                <a:sym typeface="Roboto"/>
              </a:rPr>
              <a:t>numericals</a:t>
            </a:r>
            <a:r>
              <a:rPr lang="en" sz="1700" dirty="0">
                <a:solidFill>
                  <a:srgbClr val="222C53"/>
                </a:solidFill>
                <a:latin typeface="Roboto"/>
                <a:ea typeface="Roboto"/>
                <a:cs typeface="Roboto"/>
                <a:sym typeface="Roboto"/>
              </a:rPr>
              <a:t>, categorical </a:t>
            </a:r>
            <a:endParaRPr sz="1700" dirty="0">
              <a:solidFill>
                <a:srgbClr val="222C53"/>
              </a:solidFill>
              <a:latin typeface="Roboto"/>
              <a:ea typeface="Roboto"/>
              <a:cs typeface="Roboto"/>
              <a:sym typeface="Roboto"/>
            </a:endParaRPr>
          </a:p>
          <a:p>
            <a:pPr marL="914400" lvl="0" indent="-336550" algn="l" rtl="0">
              <a:lnSpc>
                <a:spcPct val="115000"/>
              </a:lnSpc>
              <a:spcBef>
                <a:spcPts val="0"/>
              </a:spcBef>
              <a:spcAft>
                <a:spcPts val="0"/>
              </a:spcAft>
              <a:buClr>
                <a:srgbClr val="222C53"/>
              </a:buClr>
              <a:buSzPts val="1700"/>
              <a:buFont typeface="Roboto"/>
              <a:buChar char="●"/>
            </a:pPr>
            <a:r>
              <a:rPr lang="en" sz="1700" dirty="0">
                <a:solidFill>
                  <a:srgbClr val="222C53"/>
                </a:solidFill>
                <a:latin typeface="Roboto"/>
                <a:ea typeface="Roboto"/>
                <a:cs typeface="Roboto"/>
                <a:sym typeface="Roboto"/>
              </a:rPr>
              <a:t>Decision: Not to </a:t>
            </a:r>
            <a:r>
              <a:rPr lang="en" sz="1700" dirty="0" err="1">
                <a:solidFill>
                  <a:srgbClr val="222C53"/>
                </a:solidFill>
                <a:latin typeface="Roboto"/>
                <a:ea typeface="Roboto"/>
                <a:cs typeface="Roboto"/>
                <a:sym typeface="Roboto"/>
              </a:rPr>
              <a:t>standardise</a:t>
            </a:r>
            <a:r>
              <a:rPr lang="en" sz="1700" dirty="0">
                <a:solidFill>
                  <a:srgbClr val="222C53"/>
                </a:solidFill>
                <a:latin typeface="Roboto"/>
                <a:ea typeface="Roboto"/>
                <a:cs typeface="Roboto"/>
                <a:sym typeface="Roboto"/>
              </a:rPr>
              <a:t> Performance Units because they convey different/logical information. </a:t>
            </a:r>
            <a:endParaRPr sz="1700" dirty="0">
              <a:solidFill>
                <a:srgbClr val="222C53"/>
              </a:solidFill>
              <a:latin typeface="Roboto"/>
              <a:ea typeface="Roboto"/>
              <a:cs typeface="Roboto"/>
              <a:sym typeface="Roboto"/>
            </a:endParaRPr>
          </a:p>
          <a:p>
            <a:pPr marL="120650" lvl="0" algn="l" rtl="0">
              <a:lnSpc>
                <a:spcPct val="150000"/>
              </a:lnSpc>
              <a:spcBef>
                <a:spcPts val="0"/>
              </a:spcBef>
              <a:spcAft>
                <a:spcPts val="0"/>
              </a:spcAft>
              <a:buClr>
                <a:srgbClr val="222C53"/>
              </a:buClr>
              <a:buSzPts val="1700"/>
            </a:pPr>
            <a:r>
              <a:rPr lang="en" sz="1700" b="1" dirty="0">
                <a:solidFill>
                  <a:srgbClr val="222C53"/>
                </a:solidFill>
                <a:latin typeface="Roboto"/>
                <a:ea typeface="Roboto"/>
                <a:cs typeface="Roboto"/>
                <a:sym typeface="Roboto"/>
              </a:rPr>
              <a:t>4.   Treating Special Characters</a:t>
            </a:r>
            <a:endParaRPr sz="1700" b="1" dirty="0">
              <a:solidFill>
                <a:srgbClr val="222C53"/>
              </a:solidFill>
              <a:latin typeface="Roboto"/>
              <a:ea typeface="Roboto"/>
              <a:cs typeface="Roboto"/>
              <a:sym typeface="Roboto"/>
            </a:endParaRPr>
          </a:p>
          <a:p>
            <a:pPr marL="914400" lvl="0" indent="-336550" algn="l" rtl="0">
              <a:lnSpc>
                <a:spcPct val="150000"/>
              </a:lnSpc>
              <a:spcBef>
                <a:spcPts val="0"/>
              </a:spcBef>
              <a:spcAft>
                <a:spcPts val="0"/>
              </a:spcAft>
              <a:buClr>
                <a:srgbClr val="222C53"/>
              </a:buClr>
              <a:buSzPts val="1700"/>
              <a:buFont typeface="Roboto"/>
              <a:buChar char="●"/>
            </a:pPr>
            <a:r>
              <a:rPr lang="en" sz="1700" dirty="0">
                <a:solidFill>
                  <a:srgbClr val="222C53"/>
                </a:solidFill>
                <a:latin typeface="Roboto"/>
                <a:ea typeface="Roboto"/>
                <a:cs typeface="Roboto"/>
                <a:sym typeface="Roboto"/>
              </a:rPr>
              <a:t>Extra spaces, lowercase, special characters in strings.</a:t>
            </a:r>
            <a:endParaRPr sz="1700" dirty="0">
              <a:solidFill>
                <a:srgbClr val="222C53"/>
              </a:solidFill>
              <a:latin typeface="Roboto"/>
              <a:ea typeface="Roboto"/>
              <a:cs typeface="Roboto"/>
              <a:sym typeface="Roboto"/>
            </a:endParaRPr>
          </a:p>
          <a:p>
            <a:pPr marL="120650" lvl="0" algn="l" rtl="0">
              <a:lnSpc>
                <a:spcPct val="150000"/>
              </a:lnSpc>
              <a:spcBef>
                <a:spcPts val="0"/>
              </a:spcBef>
              <a:spcAft>
                <a:spcPts val="0"/>
              </a:spcAft>
              <a:buClr>
                <a:srgbClr val="222C53"/>
              </a:buClr>
              <a:buSzPts val="1700"/>
            </a:pPr>
            <a:r>
              <a:rPr lang="en" sz="1700" b="1" dirty="0">
                <a:solidFill>
                  <a:srgbClr val="222C53"/>
                </a:solidFill>
                <a:latin typeface="Roboto"/>
                <a:ea typeface="Roboto"/>
                <a:cs typeface="Roboto"/>
                <a:sym typeface="Roboto"/>
              </a:rPr>
              <a:t>5.   Treating Duplicated Rows</a:t>
            </a:r>
            <a:endParaRPr sz="1700" b="1" dirty="0">
              <a:solidFill>
                <a:srgbClr val="222C5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pic>
        <p:nvPicPr>
          <p:cNvPr id="93" name="Google Shape;93;p14"/>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94" name="Google Shape;94;p14"/>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Objective</a:t>
            </a:r>
            <a:endParaRPr sz="3000">
              <a:solidFill>
                <a:schemeClr val="lt1"/>
              </a:solidFill>
            </a:endParaRPr>
          </a:p>
        </p:txBody>
      </p:sp>
      <p:sp>
        <p:nvSpPr>
          <p:cNvPr id="95" name="Google Shape;95;p14"/>
          <p:cNvSpPr txBox="1"/>
          <p:nvPr/>
        </p:nvSpPr>
        <p:spPr>
          <a:xfrm>
            <a:off x="665250" y="1342825"/>
            <a:ext cx="7813500" cy="27717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1200"/>
              </a:spcBef>
              <a:spcAft>
                <a:spcPts val="0"/>
              </a:spcAft>
              <a:buClr>
                <a:srgbClr val="222C53"/>
              </a:buClr>
              <a:buSzPts val="2200"/>
              <a:buChar char="●"/>
            </a:pPr>
            <a:r>
              <a:rPr lang="en" sz="2200" b="1">
                <a:solidFill>
                  <a:srgbClr val="222C53"/>
                </a:solidFill>
                <a:latin typeface="Roboto"/>
                <a:ea typeface="Roboto"/>
                <a:cs typeface="Roboto"/>
                <a:sym typeface="Roboto"/>
              </a:rPr>
              <a:t>Objective:</a:t>
            </a:r>
            <a:r>
              <a:rPr lang="en" sz="2200">
                <a:solidFill>
                  <a:srgbClr val="222C53"/>
                </a:solidFill>
                <a:latin typeface="Roboto"/>
                <a:ea typeface="Roboto"/>
                <a:cs typeface="Roboto"/>
                <a:sym typeface="Roboto"/>
              </a:rPr>
              <a:t> To predict how many medals Great Britain’s track and field team is likely to win at the 2025 Outdoor World Athletics Championships in Tokyo.</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Char char="●"/>
            </a:pPr>
            <a:r>
              <a:rPr lang="en" sz="2200" b="1">
                <a:solidFill>
                  <a:srgbClr val="222C53"/>
                </a:solidFill>
                <a:latin typeface="Roboto"/>
                <a:ea typeface="Roboto"/>
                <a:cs typeface="Roboto"/>
                <a:sym typeface="Roboto"/>
              </a:rPr>
              <a:t>Why it matters:</a:t>
            </a:r>
            <a:r>
              <a:rPr lang="en" sz="2200">
                <a:solidFill>
                  <a:srgbClr val="222C53"/>
                </a:solidFill>
                <a:latin typeface="Roboto"/>
                <a:ea typeface="Roboto"/>
                <a:cs typeface="Roboto"/>
                <a:sym typeface="Roboto"/>
              </a:rPr>
              <a:t> Helps inform training priorities, resource allocation, and performance strategy.</a:t>
            </a:r>
            <a:endParaRPr sz="2200">
              <a:solidFill>
                <a:srgbClr val="222C53"/>
              </a:solidFill>
              <a:latin typeface="Roboto"/>
              <a:ea typeface="Roboto"/>
              <a:cs typeface="Roboto"/>
              <a:sym typeface="Roboto"/>
            </a:endParaRPr>
          </a:p>
          <a:p>
            <a:pPr marL="0" lvl="0" indent="0" algn="l" rtl="0">
              <a:lnSpc>
                <a:spcPct val="115000"/>
              </a:lnSpc>
              <a:spcBef>
                <a:spcPts val="1200"/>
              </a:spcBef>
              <a:spcAft>
                <a:spcPts val="0"/>
              </a:spcAft>
              <a:buNone/>
            </a:pPr>
            <a:endParaRPr sz="1800">
              <a:solidFill>
                <a:srgbClr val="222C53"/>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pic>
        <p:nvPicPr>
          <p:cNvPr id="264" name="Google Shape;264;p32"/>
          <p:cNvPicPr preferRelativeResize="0"/>
          <p:nvPr/>
        </p:nvPicPr>
        <p:blipFill rotWithShape="1">
          <a:blip r:embed="rId3">
            <a:alphaModFix/>
          </a:blip>
          <a:srcRect t="29283" b="31551"/>
          <a:stretch/>
        </p:blipFill>
        <p:spPr>
          <a:xfrm>
            <a:off x="86350" y="4562450"/>
            <a:ext cx="1586475" cy="469125"/>
          </a:xfrm>
          <a:prstGeom prst="rect">
            <a:avLst/>
          </a:prstGeom>
          <a:noFill/>
          <a:ln>
            <a:noFill/>
          </a:ln>
        </p:spPr>
      </p:pic>
      <p:sp>
        <p:nvSpPr>
          <p:cNvPr id="265" name="Google Shape;265;p32"/>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3. Data Cleaning &amp; Preparation</a:t>
            </a:r>
            <a:endParaRPr sz="3000">
              <a:solidFill>
                <a:schemeClr val="lt1"/>
              </a:solidFill>
            </a:endParaRPr>
          </a:p>
        </p:txBody>
      </p:sp>
      <p:sp>
        <p:nvSpPr>
          <p:cNvPr id="266" name="Google Shape;266;p32"/>
          <p:cNvSpPr txBox="1"/>
          <p:nvPr/>
        </p:nvSpPr>
        <p:spPr>
          <a:xfrm>
            <a:off x="325325" y="733650"/>
            <a:ext cx="6072000" cy="429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700">
              <a:solidFill>
                <a:srgbClr val="222C53"/>
              </a:solidFill>
              <a:latin typeface="Roboto"/>
              <a:ea typeface="Roboto"/>
              <a:cs typeface="Roboto"/>
              <a:sym typeface="Roboto"/>
            </a:endParaRPr>
          </a:p>
          <a:p>
            <a:pPr marL="0" lvl="0" indent="0" algn="l" rtl="0">
              <a:lnSpc>
                <a:spcPct val="115000"/>
              </a:lnSpc>
              <a:spcBef>
                <a:spcPts val="1200"/>
              </a:spcBef>
              <a:spcAft>
                <a:spcPts val="0"/>
              </a:spcAft>
              <a:buNone/>
            </a:pPr>
            <a:r>
              <a:rPr lang="en" sz="1700" b="1">
                <a:solidFill>
                  <a:srgbClr val="222C53"/>
                </a:solidFill>
                <a:latin typeface="Roboto"/>
                <a:ea typeface="Roboto"/>
                <a:cs typeface="Roboto"/>
                <a:sym typeface="Roboto"/>
              </a:rPr>
              <a:t>6. Treating Missing Values</a:t>
            </a:r>
            <a:endParaRPr sz="1700" b="1">
              <a:solidFill>
                <a:srgbClr val="222C53"/>
              </a:solidFill>
              <a:latin typeface="Roboto"/>
              <a:ea typeface="Roboto"/>
              <a:cs typeface="Roboto"/>
              <a:sym typeface="Roboto"/>
            </a:endParaRPr>
          </a:p>
          <a:p>
            <a:pPr marL="914400" lvl="1" indent="-336550" algn="l" rtl="0">
              <a:lnSpc>
                <a:spcPct val="115000"/>
              </a:lnSpc>
              <a:spcBef>
                <a:spcPts val="0"/>
              </a:spcBef>
              <a:spcAft>
                <a:spcPts val="0"/>
              </a:spcAft>
              <a:buClr>
                <a:srgbClr val="222C53"/>
              </a:buClr>
              <a:buSzPts val="1700"/>
              <a:buFont typeface="Roboto"/>
              <a:buChar char="○"/>
            </a:pPr>
            <a:r>
              <a:rPr lang="en" sz="1700">
                <a:solidFill>
                  <a:srgbClr val="222C53"/>
                </a:solidFill>
                <a:latin typeface="Roboto"/>
                <a:ea typeface="Roboto"/>
                <a:cs typeface="Roboto"/>
                <a:sym typeface="Roboto"/>
              </a:rPr>
              <a:t>Decision: Dropped EventWind Column as it had 66,861 Null values and a very Weak Correlation Value with Performance Values: -</a:t>
            </a:r>
            <a:r>
              <a:rPr lang="en" sz="1700">
                <a:solidFill>
                  <a:srgbClr val="FF0000"/>
                </a:solidFill>
                <a:latin typeface="Roboto"/>
                <a:ea typeface="Roboto"/>
                <a:cs typeface="Roboto"/>
                <a:sym typeface="Roboto"/>
              </a:rPr>
              <a:t>0.0095</a:t>
            </a:r>
            <a:endParaRPr sz="1700">
              <a:solidFill>
                <a:srgbClr val="FF0000"/>
              </a:solidFill>
              <a:latin typeface="Roboto"/>
              <a:ea typeface="Roboto"/>
              <a:cs typeface="Roboto"/>
              <a:sym typeface="Roboto"/>
            </a:endParaRPr>
          </a:p>
          <a:p>
            <a:pPr marL="1371600" lvl="2" indent="-336550" algn="l" rtl="0">
              <a:lnSpc>
                <a:spcPct val="115000"/>
              </a:lnSpc>
              <a:spcBef>
                <a:spcPts val="0"/>
              </a:spcBef>
              <a:spcAft>
                <a:spcPts val="0"/>
              </a:spcAft>
              <a:buClr>
                <a:srgbClr val="222C53"/>
              </a:buClr>
              <a:buSzPts val="1700"/>
              <a:buFont typeface="Roboto"/>
              <a:buChar char="■"/>
            </a:pPr>
            <a:r>
              <a:rPr lang="en" sz="1700">
                <a:solidFill>
                  <a:srgbClr val="222C53"/>
                </a:solidFill>
                <a:latin typeface="Roboto"/>
                <a:ea typeface="Roboto"/>
                <a:cs typeface="Roboto"/>
                <a:sym typeface="Roboto"/>
              </a:rPr>
              <a:t>Columns Dropped: </a:t>
            </a:r>
            <a:endParaRPr sz="1700">
              <a:solidFill>
                <a:srgbClr val="222C53"/>
              </a:solidFill>
              <a:latin typeface="Roboto"/>
              <a:ea typeface="Roboto"/>
              <a:cs typeface="Roboto"/>
              <a:sym typeface="Roboto"/>
            </a:endParaRPr>
          </a:p>
          <a:p>
            <a:pPr marL="1828800" lvl="3" indent="-336550" algn="l" rtl="0">
              <a:lnSpc>
                <a:spcPct val="115000"/>
              </a:lnSpc>
              <a:spcBef>
                <a:spcPts val="0"/>
              </a:spcBef>
              <a:spcAft>
                <a:spcPts val="0"/>
              </a:spcAft>
              <a:buClr>
                <a:srgbClr val="222C53"/>
              </a:buClr>
              <a:buSzPts val="1700"/>
              <a:buFont typeface="Roboto"/>
              <a:buChar char="●"/>
            </a:pPr>
            <a:r>
              <a:rPr lang="en" sz="1700">
                <a:solidFill>
                  <a:srgbClr val="222C53"/>
                </a:solidFill>
                <a:latin typeface="Roboto"/>
                <a:ea typeface="Roboto"/>
                <a:cs typeface="Roboto"/>
                <a:sym typeface="Roboto"/>
              </a:rPr>
              <a:t>Competition Round with Null values</a:t>
            </a:r>
            <a:endParaRPr sz="1700">
              <a:solidFill>
                <a:srgbClr val="222C53"/>
              </a:solidFill>
              <a:latin typeface="Roboto"/>
              <a:ea typeface="Roboto"/>
              <a:cs typeface="Roboto"/>
              <a:sym typeface="Roboto"/>
            </a:endParaRPr>
          </a:p>
          <a:p>
            <a:pPr marL="1371600" lvl="2" indent="-336550" algn="l" rtl="0">
              <a:lnSpc>
                <a:spcPct val="115000"/>
              </a:lnSpc>
              <a:spcBef>
                <a:spcPts val="0"/>
              </a:spcBef>
              <a:spcAft>
                <a:spcPts val="0"/>
              </a:spcAft>
              <a:buClr>
                <a:srgbClr val="222C53"/>
              </a:buClr>
              <a:buSzPts val="1700"/>
              <a:buFont typeface="Roboto"/>
              <a:buChar char="■"/>
            </a:pPr>
            <a:r>
              <a:rPr lang="en" sz="1700">
                <a:solidFill>
                  <a:srgbClr val="222C53"/>
                </a:solidFill>
                <a:latin typeface="Roboto"/>
                <a:ea typeface="Roboto"/>
                <a:cs typeface="Roboto"/>
                <a:sym typeface="Roboto"/>
              </a:rPr>
              <a:t>Rows Dropped:</a:t>
            </a:r>
            <a:endParaRPr sz="1700">
              <a:solidFill>
                <a:srgbClr val="222C53"/>
              </a:solidFill>
              <a:latin typeface="Roboto"/>
              <a:ea typeface="Roboto"/>
              <a:cs typeface="Roboto"/>
              <a:sym typeface="Roboto"/>
            </a:endParaRPr>
          </a:p>
          <a:p>
            <a:pPr marL="1828800" lvl="3" indent="-336550" algn="l" rtl="0">
              <a:lnSpc>
                <a:spcPct val="115000"/>
              </a:lnSpc>
              <a:spcBef>
                <a:spcPts val="0"/>
              </a:spcBef>
              <a:spcAft>
                <a:spcPts val="0"/>
              </a:spcAft>
              <a:buClr>
                <a:srgbClr val="222C53"/>
              </a:buClr>
              <a:buSzPts val="1700"/>
              <a:buFont typeface="Roboto"/>
              <a:buChar char="●"/>
            </a:pPr>
            <a:r>
              <a:rPr lang="en" sz="1700">
                <a:solidFill>
                  <a:srgbClr val="222C53"/>
                </a:solidFill>
                <a:latin typeface="Roboto"/>
                <a:ea typeface="Roboto"/>
                <a:cs typeface="Roboto"/>
                <a:sym typeface="Roboto"/>
              </a:rPr>
              <a:t>Competition Venue with only 1 Null value</a:t>
            </a:r>
            <a:endParaRPr sz="1700">
              <a:solidFill>
                <a:srgbClr val="222C53"/>
              </a:solidFill>
              <a:latin typeface="Roboto"/>
              <a:ea typeface="Roboto"/>
              <a:cs typeface="Roboto"/>
              <a:sym typeface="Roboto"/>
            </a:endParaRPr>
          </a:p>
          <a:p>
            <a:pPr marL="1828800" lvl="3" indent="-336550" algn="l" rtl="0">
              <a:lnSpc>
                <a:spcPct val="115000"/>
              </a:lnSpc>
              <a:spcBef>
                <a:spcPts val="0"/>
              </a:spcBef>
              <a:spcAft>
                <a:spcPts val="0"/>
              </a:spcAft>
              <a:buClr>
                <a:srgbClr val="222C53"/>
              </a:buClr>
              <a:buSzPts val="1700"/>
              <a:buFont typeface="Roboto"/>
              <a:buChar char="●"/>
            </a:pPr>
            <a:r>
              <a:rPr lang="en" sz="1700">
                <a:solidFill>
                  <a:srgbClr val="222C53"/>
                </a:solidFill>
                <a:latin typeface="Roboto"/>
                <a:ea typeface="Roboto"/>
                <a:cs typeface="Roboto"/>
                <a:sym typeface="Roboto"/>
              </a:rPr>
              <a:t>Competition Position with Null values, 0 &amp; -1</a:t>
            </a:r>
            <a:endParaRPr sz="1700">
              <a:solidFill>
                <a:srgbClr val="222C53"/>
              </a:solidFill>
              <a:latin typeface="Roboto"/>
              <a:ea typeface="Roboto"/>
              <a:cs typeface="Roboto"/>
              <a:sym typeface="Roboto"/>
            </a:endParaRPr>
          </a:p>
          <a:p>
            <a:pPr marL="1371600" lvl="2" indent="-336550" algn="l" rtl="0">
              <a:lnSpc>
                <a:spcPct val="115000"/>
              </a:lnSpc>
              <a:spcBef>
                <a:spcPts val="0"/>
              </a:spcBef>
              <a:spcAft>
                <a:spcPts val="0"/>
              </a:spcAft>
              <a:buClr>
                <a:srgbClr val="222C53"/>
              </a:buClr>
              <a:buSzPts val="1700"/>
              <a:buFont typeface="Roboto"/>
              <a:buChar char="■"/>
            </a:pPr>
            <a:r>
              <a:rPr lang="en" sz="1700">
                <a:solidFill>
                  <a:srgbClr val="222C53"/>
                </a:solidFill>
                <a:latin typeface="Roboto"/>
                <a:ea typeface="Roboto"/>
                <a:cs typeface="Roboto"/>
                <a:sym typeface="Roboto"/>
              </a:rPr>
              <a:t>Nationality: Imputed with a placeholder ‘unknown’</a:t>
            </a:r>
            <a:endParaRPr sz="1700">
              <a:solidFill>
                <a:srgbClr val="222C53"/>
              </a:solidFill>
              <a:latin typeface="Roboto"/>
              <a:ea typeface="Roboto"/>
              <a:cs typeface="Roboto"/>
              <a:sym typeface="Roboto"/>
            </a:endParaRPr>
          </a:p>
          <a:p>
            <a:pPr marL="0" lvl="0" indent="0" algn="l" rtl="0">
              <a:lnSpc>
                <a:spcPct val="115000"/>
              </a:lnSpc>
              <a:spcBef>
                <a:spcPts val="0"/>
              </a:spcBef>
              <a:spcAft>
                <a:spcPts val="0"/>
              </a:spcAft>
              <a:buNone/>
            </a:pPr>
            <a:endParaRPr sz="1700">
              <a:solidFill>
                <a:srgbClr val="222C53"/>
              </a:solidFill>
              <a:latin typeface="Roboto"/>
              <a:ea typeface="Roboto"/>
              <a:cs typeface="Roboto"/>
              <a:sym typeface="Roboto"/>
            </a:endParaRPr>
          </a:p>
          <a:p>
            <a:pPr marL="0" lvl="0" indent="0" algn="l" rtl="0">
              <a:lnSpc>
                <a:spcPct val="115000"/>
              </a:lnSpc>
              <a:spcBef>
                <a:spcPts val="1200"/>
              </a:spcBef>
              <a:spcAft>
                <a:spcPts val="1200"/>
              </a:spcAft>
              <a:buNone/>
            </a:pPr>
            <a:r>
              <a:rPr lang="en" sz="1700">
                <a:solidFill>
                  <a:srgbClr val="222C53"/>
                </a:solidFill>
                <a:latin typeface="Roboto"/>
                <a:ea typeface="Roboto"/>
                <a:cs typeface="Roboto"/>
                <a:sym typeface="Roboto"/>
              </a:rPr>
              <a:t>	</a:t>
            </a:r>
            <a:endParaRPr sz="1700">
              <a:solidFill>
                <a:srgbClr val="222C53"/>
              </a:solidFill>
              <a:latin typeface="Roboto"/>
              <a:ea typeface="Roboto"/>
              <a:cs typeface="Roboto"/>
              <a:sym typeface="Roboto"/>
            </a:endParaRPr>
          </a:p>
        </p:txBody>
      </p:sp>
      <p:pic>
        <p:nvPicPr>
          <p:cNvPr id="267" name="Google Shape;267;p32"/>
          <p:cNvPicPr preferRelativeResize="0"/>
          <p:nvPr/>
        </p:nvPicPr>
        <p:blipFill>
          <a:blip r:embed="rId4">
            <a:alphaModFix/>
          </a:blip>
          <a:stretch>
            <a:fillRect/>
          </a:stretch>
        </p:blipFill>
        <p:spPr>
          <a:xfrm>
            <a:off x="6397350" y="1794025"/>
            <a:ext cx="2678700" cy="3237550"/>
          </a:xfrm>
          <a:prstGeom prst="rect">
            <a:avLst/>
          </a:prstGeom>
          <a:noFill/>
          <a:ln>
            <a:noFill/>
          </a:ln>
        </p:spPr>
      </p:pic>
      <p:pic>
        <p:nvPicPr>
          <p:cNvPr id="268" name="Google Shape;268;p32"/>
          <p:cNvPicPr preferRelativeResize="0"/>
          <p:nvPr/>
        </p:nvPicPr>
        <p:blipFill>
          <a:blip r:embed="rId5">
            <a:alphaModFix/>
          </a:blip>
          <a:stretch>
            <a:fillRect/>
          </a:stretch>
        </p:blipFill>
        <p:spPr>
          <a:xfrm>
            <a:off x="6397350" y="1158850"/>
            <a:ext cx="2678701" cy="5473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pic>
        <p:nvPicPr>
          <p:cNvPr id="273" name="Google Shape;273;p33"/>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274" name="Google Shape;274;p33"/>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4. Data Analysis &amp; Visualisation</a:t>
            </a:r>
            <a:endParaRPr sz="3000">
              <a:solidFill>
                <a:schemeClr val="lt1"/>
              </a:solidFill>
            </a:endParaRPr>
          </a:p>
        </p:txBody>
      </p:sp>
      <p:sp>
        <p:nvSpPr>
          <p:cNvPr id="275" name="Google Shape;275;p33"/>
          <p:cNvSpPr txBox="1"/>
          <p:nvPr/>
        </p:nvSpPr>
        <p:spPr>
          <a:xfrm>
            <a:off x="541300" y="789125"/>
            <a:ext cx="5172300" cy="345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2200">
              <a:solidFill>
                <a:srgbClr val="222C53"/>
              </a:solidFill>
              <a:latin typeface="Roboto"/>
              <a:ea typeface="Roboto"/>
              <a:cs typeface="Roboto"/>
              <a:sym typeface="Roboto"/>
            </a:endParaRPr>
          </a:p>
          <a:p>
            <a:pPr marL="457200" lvl="0" indent="-368300" algn="l" rtl="0">
              <a:lnSpc>
                <a:spcPct val="115000"/>
              </a:lnSpc>
              <a:spcBef>
                <a:spcPts val="120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Analysing the Cleaned Data</a:t>
            </a:r>
            <a:endParaRPr sz="2200">
              <a:solidFill>
                <a:srgbClr val="222C53"/>
              </a:solidFill>
              <a:latin typeface="Roboto"/>
              <a:ea typeface="Roboto"/>
              <a:cs typeface="Roboto"/>
              <a:sym typeface="Roboto"/>
            </a:endParaRPr>
          </a:p>
          <a:p>
            <a:pPr marL="914400" lvl="1" indent="-368300" algn="l" rtl="0">
              <a:lnSpc>
                <a:spcPct val="115000"/>
              </a:lnSpc>
              <a:spcBef>
                <a:spcPts val="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From 4 </a:t>
            </a:r>
            <a:r>
              <a:rPr lang="en" sz="2200">
                <a:solidFill>
                  <a:srgbClr val="783F04"/>
                </a:solidFill>
                <a:latin typeface="Roboto"/>
                <a:ea typeface="Roboto"/>
                <a:cs typeface="Roboto"/>
                <a:sym typeface="Roboto"/>
              </a:rPr>
              <a:t>dirty</a:t>
            </a:r>
            <a:r>
              <a:rPr lang="en" sz="2200">
                <a:solidFill>
                  <a:srgbClr val="222C53"/>
                </a:solidFill>
                <a:latin typeface="Roboto"/>
                <a:ea typeface="Roboto"/>
                <a:cs typeface="Roboto"/>
                <a:sym typeface="Roboto"/>
              </a:rPr>
              <a:t> datasets to one </a:t>
            </a:r>
            <a:r>
              <a:rPr lang="en" sz="2200">
                <a:solidFill>
                  <a:srgbClr val="38761D"/>
                </a:solidFill>
                <a:latin typeface="Roboto"/>
                <a:ea typeface="Roboto"/>
                <a:cs typeface="Roboto"/>
                <a:sym typeface="Roboto"/>
              </a:rPr>
              <a:t>cleaned</a:t>
            </a:r>
            <a:r>
              <a:rPr lang="en" sz="2200">
                <a:solidFill>
                  <a:srgbClr val="222C53"/>
                </a:solidFill>
                <a:latin typeface="Roboto"/>
                <a:ea typeface="Roboto"/>
                <a:cs typeface="Roboto"/>
                <a:sym typeface="Roboto"/>
              </a:rPr>
              <a:t> dataset</a:t>
            </a:r>
            <a:endParaRPr sz="2200">
              <a:solidFill>
                <a:srgbClr val="222C53"/>
              </a:solidFill>
              <a:latin typeface="Roboto"/>
              <a:ea typeface="Roboto"/>
              <a:cs typeface="Roboto"/>
              <a:sym typeface="Roboto"/>
            </a:endParaRPr>
          </a:p>
          <a:p>
            <a:pPr marL="914400" lvl="1" indent="-368300" algn="l" rtl="0">
              <a:lnSpc>
                <a:spcPct val="115000"/>
              </a:lnSpc>
              <a:spcBef>
                <a:spcPts val="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Wickham’s ‘Tidy Data’ Principle Structure</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Structurally Ready to solve the BP</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Visualisations</a:t>
            </a:r>
            <a:endParaRPr sz="2200">
              <a:solidFill>
                <a:srgbClr val="222C53"/>
              </a:solidFill>
              <a:latin typeface="Roboto"/>
              <a:ea typeface="Roboto"/>
              <a:cs typeface="Roboto"/>
              <a:sym typeface="Roboto"/>
            </a:endParaRPr>
          </a:p>
          <a:p>
            <a:pPr marL="914400" lvl="1" indent="-368300" algn="l" rtl="0">
              <a:lnSpc>
                <a:spcPct val="115000"/>
              </a:lnSpc>
              <a:spcBef>
                <a:spcPts val="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Illustrated in Part 1</a:t>
            </a:r>
            <a:endParaRPr sz="2200">
              <a:solidFill>
                <a:srgbClr val="222C53"/>
              </a:solidFill>
              <a:latin typeface="Roboto"/>
              <a:ea typeface="Roboto"/>
              <a:cs typeface="Roboto"/>
              <a:sym typeface="Roboto"/>
            </a:endParaRPr>
          </a:p>
        </p:txBody>
      </p:sp>
      <p:pic>
        <p:nvPicPr>
          <p:cNvPr id="276" name="Google Shape;276;p33"/>
          <p:cNvPicPr preferRelativeResize="0"/>
          <p:nvPr/>
        </p:nvPicPr>
        <p:blipFill>
          <a:blip r:embed="rId4">
            <a:alphaModFix/>
          </a:blip>
          <a:stretch>
            <a:fillRect/>
          </a:stretch>
        </p:blipFill>
        <p:spPr>
          <a:xfrm>
            <a:off x="5713599" y="1164700"/>
            <a:ext cx="3088750" cy="1866525"/>
          </a:xfrm>
          <a:prstGeom prst="rect">
            <a:avLst/>
          </a:prstGeom>
          <a:noFill/>
          <a:ln>
            <a:noFill/>
          </a:ln>
        </p:spPr>
      </p:pic>
      <p:pic>
        <p:nvPicPr>
          <p:cNvPr id="277" name="Google Shape;277;p33"/>
          <p:cNvPicPr preferRelativeResize="0"/>
          <p:nvPr/>
        </p:nvPicPr>
        <p:blipFill>
          <a:blip r:embed="rId5">
            <a:alphaModFix/>
          </a:blip>
          <a:stretch>
            <a:fillRect/>
          </a:stretch>
        </p:blipFill>
        <p:spPr>
          <a:xfrm>
            <a:off x="5605125" y="3829538"/>
            <a:ext cx="3305700" cy="411375"/>
          </a:xfrm>
          <a:prstGeom prst="rect">
            <a:avLst/>
          </a:prstGeom>
          <a:noFill/>
          <a:ln>
            <a:noFill/>
          </a:ln>
        </p:spPr>
      </p:pic>
      <p:sp>
        <p:nvSpPr>
          <p:cNvPr id="278" name="Google Shape;278;p33"/>
          <p:cNvSpPr/>
          <p:nvPr/>
        </p:nvSpPr>
        <p:spPr>
          <a:xfrm>
            <a:off x="7090125" y="2932800"/>
            <a:ext cx="335700" cy="714300"/>
          </a:xfrm>
          <a:prstGeom prst="downArrow">
            <a:avLst>
              <a:gd name="adj1" fmla="val 50000"/>
              <a:gd name="adj2" fmla="val 50000"/>
            </a:avLst>
          </a:prstGeom>
          <a:solidFill>
            <a:srgbClr val="222C5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pic>
        <p:nvPicPr>
          <p:cNvPr id="283" name="Google Shape;283;p34"/>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284" name="Google Shape;284;p34"/>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5. Data Modeling</a:t>
            </a:r>
            <a:endParaRPr sz="3000">
              <a:solidFill>
                <a:schemeClr val="lt1"/>
              </a:solidFill>
            </a:endParaRPr>
          </a:p>
        </p:txBody>
      </p:sp>
      <p:sp>
        <p:nvSpPr>
          <p:cNvPr id="285" name="Google Shape;285;p34"/>
          <p:cNvSpPr txBox="1"/>
          <p:nvPr/>
        </p:nvSpPr>
        <p:spPr>
          <a:xfrm>
            <a:off x="590850" y="1282775"/>
            <a:ext cx="7962300" cy="312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200" b="1">
                <a:solidFill>
                  <a:srgbClr val="222C53"/>
                </a:solidFill>
                <a:latin typeface="Roboto"/>
                <a:ea typeface="Roboto"/>
                <a:cs typeface="Roboto"/>
                <a:sym typeface="Roboto"/>
              </a:rPr>
              <a:t>High-level Approach</a:t>
            </a:r>
            <a:endParaRPr sz="2200" b="1">
              <a:solidFill>
                <a:srgbClr val="222C53"/>
              </a:solidFill>
              <a:latin typeface="Roboto"/>
              <a:ea typeface="Roboto"/>
              <a:cs typeface="Roboto"/>
              <a:sym typeface="Roboto"/>
            </a:endParaRPr>
          </a:p>
          <a:p>
            <a:pPr marL="914400" lvl="0" indent="-368300" algn="l" rtl="0">
              <a:lnSpc>
                <a:spcPct val="115000"/>
              </a:lnSpc>
              <a:spcBef>
                <a:spcPts val="1200"/>
              </a:spcBef>
              <a:spcAft>
                <a:spcPts val="0"/>
              </a:spcAft>
              <a:buClr>
                <a:srgbClr val="222C53"/>
              </a:buClr>
              <a:buSzPts val="2200"/>
              <a:buFont typeface="Roboto"/>
              <a:buAutoNum type="arabicPeriod"/>
            </a:pPr>
            <a:r>
              <a:rPr lang="en" sz="2200">
                <a:solidFill>
                  <a:srgbClr val="222C53"/>
                </a:solidFill>
                <a:latin typeface="Roboto"/>
                <a:ea typeface="Roboto"/>
                <a:cs typeface="Roboto"/>
                <a:sym typeface="Roboto"/>
              </a:rPr>
              <a:t>Performance Analysis</a:t>
            </a:r>
            <a:endParaRPr sz="2200">
              <a:solidFill>
                <a:srgbClr val="222C53"/>
              </a:solidFill>
              <a:latin typeface="Roboto"/>
              <a:ea typeface="Roboto"/>
              <a:cs typeface="Roboto"/>
              <a:sym typeface="Roboto"/>
            </a:endParaRPr>
          </a:p>
          <a:p>
            <a:pPr marL="914400" lvl="0" indent="-368300" algn="l" rtl="0">
              <a:lnSpc>
                <a:spcPct val="115000"/>
              </a:lnSpc>
              <a:spcBef>
                <a:spcPts val="0"/>
              </a:spcBef>
              <a:spcAft>
                <a:spcPts val="0"/>
              </a:spcAft>
              <a:buClr>
                <a:srgbClr val="222C53"/>
              </a:buClr>
              <a:buSzPts val="2200"/>
              <a:buFont typeface="Roboto"/>
              <a:buAutoNum type="arabicPeriod"/>
            </a:pPr>
            <a:r>
              <a:rPr lang="en" sz="2200">
                <a:solidFill>
                  <a:srgbClr val="222C53"/>
                </a:solidFill>
                <a:latin typeface="Roboto"/>
                <a:ea typeface="Roboto"/>
                <a:cs typeface="Roboto"/>
                <a:sym typeface="Roboto"/>
              </a:rPr>
              <a:t>Medal Prediction </a:t>
            </a:r>
            <a:endParaRPr sz="2200">
              <a:solidFill>
                <a:srgbClr val="222C53"/>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9"/>
        <p:cNvGrpSpPr/>
        <p:nvPr/>
      </p:nvGrpSpPr>
      <p:grpSpPr>
        <a:xfrm>
          <a:off x="0" y="0"/>
          <a:ext cx="0" cy="0"/>
          <a:chOff x="0" y="0"/>
          <a:chExt cx="0" cy="0"/>
        </a:xfrm>
      </p:grpSpPr>
      <p:pic>
        <p:nvPicPr>
          <p:cNvPr id="290" name="Google Shape;290;p35"/>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291" name="Google Shape;291;p35"/>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5. Data Modeling &amp; Prediction</a:t>
            </a:r>
            <a:endParaRPr sz="3000">
              <a:solidFill>
                <a:schemeClr val="lt1"/>
              </a:solidFill>
            </a:endParaRPr>
          </a:p>
        </p:txBody>
      </p:sp>
      <p:sp>
        <p:nvSpPr>
          <p:cNvPr id="292" name="Google Shape;292;p35"/>
          <p:cNvSpPr txBox="1"/>
          <p:nvPr/>
        </p:nvSpPr>
        <p:spPr>
          <a:xfrm>
            <a:off x="506025" y="775288"/>
            <a:ext cx="7962300" cy="312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2200"/>
          </a:p>
          <a:p>
            <a:pPr marL="0" lvl="0" indent="0" algn="l" rtl="0">
              <a:lnSpc>
                <a:spcPct val="115000"/>
              </a:lnSpc>
              <a:spcBef>
                <a:spcPts val="1200"/>
              </a:spcBef>
              <a:spcAft>
                <a:spcPts val="0"/>
              </a:spcAft>
              <a:buNone/>
            </a:pPr>
            <a:r>
              <a:rPr lang="en" sz="2200" b="1"/>
              <a:t>Goal: </a:t>
            </a:r>
            <a:r>
              <a:rPr lang="en" sz="2200"/>
              <a:t>Find top 3 performers globally</a:t>
            </a:r>
            <a:endParaRPr sz="2200"/>
          </a:p>
          <a:p>
            <a:pPr marL="0" lvl="0" indent="0" algn="l" rtl="0">
              <a:lnSpc>
                <a:spcPct val="115000"/>
              </a:lnSpc>
              <a:spcBef>
                <a:spcPts val="1200"/>
              </a:spcBef>
              <a:spcAft>
                <a:spcPts val="0"/>
              </a:spcAft>
              <a:buNone/>
            </a:pPr>
            <a:r>
              <a:rPr lang="en" sz="2200" b="1"/>
              <a:t>Performance Analysis Steps</a:t>
            </a:r>
            <a:endParaRPr sz="2200" b="1"/>
          </a:p>
          <a:p>
            <a:pPr marL="914400" lvl="0" indent="-368300" algn="l" rtl="0">
              <a:lnSpc>
                <a:spcPct val="115000"/>
              </a:lnSpc>
              <a:spcBef>
                <a:spcPts val="1200"/>
              </a:spcBef>
              <a:spcAft>
                <a:spcPts val="0"/>
              </a:spcAft>
              <a:buSzPts val="2200"/>
              <a:buAutoNum type="arabicPeriod"/>
            </a:pPr>
            <a:r>
              <a:rPr lang="en" sz="2200"/>
              <a:t>Filter the cleaned Data for Final Round Only (Medal Contenders) </a:t>
            </a:r>
            <a:endParaRPr sz="2200"/>
          </a:p>
          <a:p>
            <a:pPr marL="914400" lvl="0" indent="-368300" algn="l" rtl="0">
              <a:lnSpc>
                <a:spcPct val="115000"/>
              </a:lnSpc>
              <a:spcBef>
                <a:spcPts val="0"/>
              </a:spcBef>
              <a:spcAft>
                <a:spcPts val="0"/>
              </a:spcAft>
              <a:buSzPts val="2200"/>
              <a:buAutoNum type="arabicPeriod"/>
            </a:pPr>
            <a:r>
              <a:rPr lang="en" sz="2200"/>
              <a:t>Classifying data by Event Type (time and distance)</a:t>
            </a:r>
            <a:endParaRPr sz="2200">
              <a:solidFill>
                <a:srgbClr val="FF0000"/>
              </a:solidFill>
            </a:endParaRPr>
          </a:p>
          <a:p>
            <a:pPr marL="914400" lvl="0" indent="-368300" algn="l" rtl="0">
              <a:lnSpc>
                <a:spcPct val="115000"/>
              </a:lnSpc>
              <a:spcBef>
                <a:spcPts val="0"/>
              </a:spcBef>
              <a:spcAft>
                <a:spcPts val="0"/>
              </a:spcAft>
              <a:buSzPts val="2200"/>
              <a:buAutoNum type="arabicPeriod"/>
            </a:pPr>
            <a:r>
              <a:rPr lang="en" sz="2200">
                <a:solidFill>
                  <a:srgbClr val="222C53"/>
                </a:solidFill>
                <a:latin typeface="Roboto"/>
                <a:ea typeface="Roboto"/>
                <a:cs typeface="Roboto"/>
                <a:sym typeface="Roboto"/>
              </a:rPr>
              <a:t>Finding Global Top 3 Performers </a:t>
            </a:r>
            <a:endParaRPr sz="2200">
              <a:solidFill>
                <a:srgbClr val="222C53"/>
              </a:solidFill>
              <a:latin typeface="Roboto"/>
              <a:ea typeface="Roboto"/>
              <a:cs typeface="Roboto"/>
              <a:sym typeface="Roboto"/>
            </a:endParaRPr>
          </a:p>
          <a:p>
            <a:pPr marL="914400" lvl="0" indent="0" algn="l" rtl="0">
              <a:lnSpc>
                <a:spcPct val="115000"/>
              </a:lnSpc>
              <a:spcBef>
                <a:spcPts val="0"/>
              </a:spcBef>
              <a:spcAft>
                <a:spcPts val="0"/>
              </a:spcAft>
              <a:buNone/>
            </a:pPr>
            <a:endParaRPr sz="2200">
              <a:solidFill>
                <a:srgbClr val="FF0000"/>
              </a:solidFill>
            </a:endParaRPr>
          </a:p>
          <a:p>
            <a:pPr marL="457200" lvl="0" indent="0" algn="l" rtl="0">
              <a:lnSpc>
                <a:spcPct val="115000"/>
              </a:lnSpc>
              <a:spcBef>
                <a:spcPts val="1200"/>
              </a:spcBef>
              <a:spcAft>
                <a:spcPts val="1200"/>
              </a:spcAft>
              <a:buNone/>
            </a:pP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6"/>
        <p:cNvGrpSpPr/>
        <p:nvPr/>
      </p:nvGrpSpPr>
      <p:grpSpPr>
        <a:xfrm>
          <a:off x="0" y="0"/>
          <a:ext cx="0" cy="0"/>
          <a:chOff x="0" y="0"/>
          <a:chExt cx="0" cy="0"/>
        </a:xfrm>
      </p:grpSpPr>
      <p:pic>
        <p:nvPicPr>
          <p:cNvPr id="297" name="Google Shape;297;p36"/>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298" name="Google Shape;298;p36"/>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5. Data Modeling &amp; Prediction</a:t>
            </a:r>
            <a:endParaRPr sz="3000">
              <a:solidFill>
                <a:schemeClr val="lt1"/>
              </a:solidFill>
            </a:endParaRPr>
          </a:p>
        </p:txBody>
      </p:sp>
      <p:sp>
        <p:nvSpPr>
          <p:cNvPr id="299" name="Google Shape;299;p36"/>
          <p:cNvSpPr txBox="1"/>
          <p:nvPr/>
        </p:nvSpPr>
        <p:spPr>
          <a:xfrm>
            <a:off x="506025" y="790551"/>
            <a:ext cx="7962300" cy="335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2200">
              <a:solidFill>
                <a:srgbClr val="222C53"/>
              </a:solidFill>
              <a:latin typeface="Roboto"/>
              <a:ea typeface="Roboto"/>
              <a:cs typeface="Roboto"/>
              <a:sym typeface="Roboto"/>
            </a:endParaRPr>
          </a:p>
          <a:p>
            <a:pPr marL="0" lvl="0" indent="0" algn="l" rtl="0">
              <a:lnSpc>
                <a:spcPct val="115000"/>
              </a:lnSpc>
              <a:spcBef>
                <a:spcPts val="1200"/>
              </a:spcBef>
              <a:spcAft>
                <a:spcPts val="0"/>
              </a:spcAft>
              <a:buNone/>
            </a:pPr>
            <a:r>
              <a:rPr lang="en" sz="2200" b="1">
                <a:solidFill>
                  <a:srgbClr val="222C53"/>
                </a:solidFill>
                <a:latin typeface="Roboto"/>
                <a:ea typeface="Roboto"/>
                <a:cs typeface="Roboto"/>
                <a:sym typeface="Roboto"/>
              </a:rPr>
              <a:t>Medal Prediction</a:t>
            </a:r>
            <a:endParaRPr sz="2200" b="1">
              <a:solidFill>
                <a:srgbClr val="222C53"/>
              </a:solidFill>
              <a:latin typeface="Roboto"/>
              <a:ea typeface="Roboto"/>
              <a:cs typeface="Roboto"/>
              <a:sym typeface="Roboto"/>
            </a:endParaRPr>
          </a:p>
          <a:p>
            <a:pPr marL="914400" lvl="0" indent="-368300" algn="l" rtl="0">
              <a:lnSpc>
                <a:spcPct val="115000"/>
              </a:lnSpc>
              <a:spcBef>
                <a:spcPts val="1200"/>
              </a:spcBef>
              <a:spcAft>
                <a:spcPts val="0"/>
              </a:spcAft>
              <a:buClr>
                <a:srgbClr val="222C53"/>
              </a:buClr>
              <a:buSzPts val="2200"/>
              <a:buFont typeface="Roboto"/>
              <a:buAutoNum type="arabicPeriod"/>
            </a:pPr>
            <a:r>
              <a:rPr lang="en" sz="2200">
                <a:solidFill>
                  <a:srgbClr val="222C53"/>
                </a:solidFill>
                <a:latin typeface="Roboto"/>
                <a:ea typeface="Roboto"/>
                <a:cs typeface="Roboto"/>
                <a:sym typeface="Roboto"/>
              </a:rPr>
              <a:t>Defining Medal/Performance Thresholds </a:t>
            </a:r>
            <a:endParaRPr sz="2200">
              <a:solidFill>
                <a:srgbClr val="222C53"/>
              </a:solidFill>
              <a:latin typeface="Roboto"/>
              <a:ea typeface="Roboto"/>
              <a:cs typeface="Roboto"/>
              <a:sym typeface="Roboto"/>
            </a:endParaRPr>
          </a:p>
          <a:p>
            <a:pPr marL="1371600" lvl="1" indent="-368300" algn="l" rtl="0">
              <a:lnSpc>
                <a:spcPct val="115000"/>
              </a:lnSpc>
              <a:spcBef>
                <a:spcPts val="0"/>
              </a:spcBef>
              <a:spcAft>
                <a:spcPts val="0"/>
              </a:spcAft>
              <a:buClr>
                <a:srgbClr val="222C53"/>
              </a:buClr>
              <a:buSzPts val="2200"/>
              <a:buFont typeface="Roboto"/>
              <a:buAutoNum type="alphaLcPeriod"/>
            </a:pPr>
            <a:r>
              <a:rPr lang="en" sz="2200">
                <a:solidFill>
                  <a:srgbClr val="222C53"/>
                </a:solidFill>
                <a:latin typeface="Roboto"/>
                <a:ea typeface="Roboto"/>
                <a:cs typeface="Roboto"/>
                <a:sym typeface="Roboto"/>
              </a:rPr>
              <a:t>Derived from top 3 global performances</a:t>
            </a:r>
            <a:endParaRPr sz="2200">
              <a:solidFill>
                <a:srgbClr val="222C53"/>
              </a:solidFill>
              <a:latin typeface="Roboto"/>
              <a:ea typeface="Roboto"/>
              <a:cs typeface="Roboto"/>
              <a:sym typeface="Roboto"/>
            </a:endParaRPr>
          </a:p>
          <a:p>
            <a:pPr marL="1371600" lvl="1" indent="-368300" algn="l" rtl="0">
              <a:lnSpc>
                <a:spcPct val="115000"/>
              </a:lnSpc>
              <a:spcBef>
                <a:spcPts val="0"/>
              </a:spcBef>
              <a:spcAft>
                <a:spcPts val="0"/>
              </a:spcAft>
              <a:buClr>
                <a:srgbClr val="222C53"/>
              </a:buClr>
              <a:buSzPts val="2200"/>
              <a:buFont typeface="Roboto"/>
              <a:buAutoNum type="alphaLcPeriod"/>
            </a:pPr>
            <a:r>
              <a:rPr lang="en" sz="2200">
                <a:solidFill>
                  <a:srgbClr val="222C53"/>
                </a:solidFill>
                <a:latin typeface="Roboto"/>
                <a:ea typeface="Roboto"/>
                <a:cs typeface="Roboto"/>
                <a:sym typeface="Roboto"/>
              </a:rPr>
              <a:t>Different Thresholds for time-based and distance-based events</a:t>
            </a:r>
            <a:endParaRPr sz="2200">
              <a:solidFill>
                <a:srgbClr val="222C53"/>
              </a:solidFill>
              <a:latin typeface="Roboto"/>
              <a:ea typeface="Roboto"/>
              <a:cs typeface="Roboto"/>
              <a:sym typeface="Roboto"/>
            </a:endParaRPr>
          </a:p>
          <a:p>
            <a:pPr marL="914400" lvl="0" indent="-368300" algn="l" rtl="0">
              <a:lnSpc>
                <a:spcPct val="115000"/>
              </a:lnSpc>
              <a:spcBef>
                <a:spcPts val="0"/>
              </a:spcBef>
              <a:spcAft>
                <a:spcPts val="0"/>
              </a:spcAft>
              <a:buClr>
                <a:srgbClr val="222C53"/>
              </a:buClr>
              <a:buSzPts val="2200"/>
              <a:buFont typeface="Roboto"/>
              <a:buAutoNum type="arabicPeriod"/>
            </a:pPr>
            <a:r>
              <a:rPr lang="en" sz="2200">
                <a:solidFill>
                  <a:srgbClr val="222C53"/>
                </a:solidFill>
                <a:latin typeface="Roboto"/>
                <a:ea typeface="Roboto"/>
                <a:cs typeface="Roboto"/>
                <a:sym typeface="Roboto"/>
              </a:rPr>
              <a:t>Identify GBR Athletes Meeting Medal Thresholds</a:t>
            </a:r>
            <a:endParaRPr sz="2200">
              <a:solidFill>
                <a:srgbClr val="222C53"/>
              </a:solidFill>
              <a:latin typeface="Roboto"/>
              <a:ea typeface="Roboto"/>
              <a:cs typeface="Roboto"/>
              <a:sym typeface="Roboto"/>
            </a:endParaRPr>
          </a:p>
          <a:p>
            <a:pPr marL="457200" lvl="0" indent="0" algn="l" rtl="0">
              <a:lnSpc>
                <a:spcPct val="115000"/>
              </a:lnSpc>
              <a:spcBef>
                <a:spcPts val="0"/>
              </a:spcBef>
              <a:spcAft>
                <a:spcPts val="0"/>
              </a:spcAft>
              <a:buNone/>
            </a:pPr>
            <a:endParaRPr sz="2200">
              <a:solidFill>
                <a:srgbClr val="222C53"/>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rgbClr val="222C53"/>
              </a:solidFill>
              <a:latin typeface="Roboto"/>
              <a:ea typeface="Roboto"/>
              <a:cs typeface="Roboto"/>
              <a:sym typeface="Roboto"/>
            </a:endParaRPr>
          </a:p>
          <a:p>
            <a:pPr marL="0" lvl="0" indent="0" algn="l" rtl="0">
              <a:lnSpc>
                <a:spcPct val="115000"/>
              </a:lnSpc>
              <a:spcBef>
                <a:spcPts val="0"/>
              </a:spcBef>
              <a:spcAft>
                <a:spcPts val="0"/>
              </a:spcAft>
              <a:buNone/>
            </a:pPr>
            <a:endParaRPr sz="2200">
              <a:solidFill>
                <a:srgbClr val="222C53"/>
              </a:solidFill>
              <a:latin typeface="Roboto"/>
              <a:ea typeface="Roboto"/>
              <a:cs typeface="Roboto"/>
              <a:sym typeface="Roboto"/>
            </a:endParaRPr>
          </a:p>
          <a:p>
            <a:pPr marL="457200" lvl="0" indent="0" algn="l" rtl="0">
              <a:lnSpc>
                <a:spcPct val="115000"/>
              </a:lnSpc>
              <a:spcBef>
                <a:spcPts val="1200"/>
              </a:spcBef>
              <a:spcAft>
                <a:spcPts val="1200"/>
              </a:spcAft>
              <a:buNone/>
            </a:pPr>
            <a:endParaRPr sz="2200">
              <a:solidFill>
                <a:srgbClr val="222C53"/>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pic>
        <p:nvPicPr>
          <p:cNvPr id="304" name="Google Shape;304;p37"/>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305" name="Google Shape;305;p37"/>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Simply Put..</a:t>
            </a:r>
            <a:endParaRPr sz="3000">
              <a:solidFill>
                <a:schemeClr val="lt1"/>
              </a:solidFill>
            </a:endParaRPr>
          </a:p>
        </p:txBody>
      </p:sp>
      <p:sp>
        <p:nvSpPr>
          <p:cNvPr id="306" name="Google Shape;306;p37"/>
          <p:cNvSpPr txBox="1"/>
          <p:nvPr/>
        </p:nvSpPr>
        <p:spPr>
          <a:xfrm>
            <a:off x="506025" y="857588"/>
            <a:ext cx="7962300" cy="312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2200">
              <a:solidFill>
                <a:srgbClr val="222C53"/>
              </a:solidFill>
              <a:latin typeface="Roboto"/>
              <a:ea typeface="Roboto"/>
              <a:cs typeface="Roboto"/>
              <a:sym typeface="Roboto"/>
            </a:endParaRPr>
          </a:p>
          <a:p>
            <a:pPr marL="457200" lvl="0" indent="-368300" algn="l" rtl="0">
              <a:lnSpc>
                <a:spcPct val="115000"/>
              </a:lnSpc>
              <a:spcBef>
                <a:spcPts val="120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Analytically narrowed down historical performance data to top 3 grouped by event and gender.</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Set Thresholds per event, event type and gender after rigorous analysis and problem-solving.</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Font typeface="Roboto"/>
              <a:buChar char="●"/>
            </a:pPr>
            <a:r>
              <a:rPr lang="en" sz="2200">
                <a:solidFill>
                  <a:srgbClr val="222C53"/>
                </a:solidFill>
                <a:latin typeface="Roboto"/>
                <a:ea typeface="Roboto"/>
                <a:cs typeface="Roboto"/>
                <a:sym typeface="Roboto"/>
              </a:rPr>
              <a:t>Predictions for medals for GBR Athletes if they met or exceeded the Threshold.</a:t>
            </a:r>
            <a:endParaRPr sz="2200">
              <a:solidFill>
                <a:srgbClr val="222C53"/>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Limitations </a:t>
            </a:r>
            <a:endParaRPr/>
          </a:p>
        </p:txBody>
      </p:sp>
      <p:sp>
        <p:nvSpPr>
          <p:cNvPr id="312" name="Google Shape;312;p38"/>
          <p:cNvSpPr txBox="1">
            <a:spLocks noGrp="1"/>
          </p:cNvSpPr>
          <p:nvPr>
            <p:ph type="body" idx="2"/>
          </p:nvPr>
        </p:nvSpPr>
        <p:spPr>
          <a:xfrm>
            <a:off x="5048014" y="624367"/>
            <a:ext cx="3837000" cy="3695100"/>
          </a:xfrm>
          <a:prstGeom prst="rect">
            <a:avLst/>
          </a:prstGeom>
        </p:spPr>
        <p:txBody>
          <a:bodyPr spcFirstLastPara="1" wrap="square" lIns="91425" tIns="91425" rIns="91425" bIns="91425" anchor="ctr" anchorCtr="0">
            <a:noAutofit/>
          </a:bodyPr>
          <a:lstStyle/>
          <a:p>
            <a:pPr marL="457200" lvl="0" indent="-342900" algn="l" rtl="0">
              <a:spcBef>
                <a:spcPts val="1200"/>
              </a:spcBef>
              <a:spcAft>
                <a:spcPts val="0"/>
              </a:spcAft>
              <a:buClr>
                <a:schemeClr val="lt1"/>
              </a:buClr>
              <a:buSzPts val="1800"/>
              <a:buFont typeface="Arial"/>
              <a:buChar char="●"/>
            </a:pPr>
            <a:r>
              <a:rPr lang="en"/>
              <a:t>Solely based on provided data</a:t>
            </a:r>
            <a:endParaRPr/>
          </a:p>
          <a:p>
            <a:pPr marL="457200" lvl="0" indent="-342900" algn="l" rtl="0">
              <a:spcBef>
                <a:spcPts val="0"/>
              </a:spcBef>
              <a:spcAft>
                <a:spcPts val="0"/>
              </a:spcAft>
              <a:buClr>
                <a:schemeClr val="lt1"/>
              </a:buClr>
              <a:buSzPts val="1800"/>
              <a:buFont typeface="Arial"/>
              <a:buChar char="●"/>
            </a:pPr>
            <a:r>
              <a:rPr lang="en"/>
              <a:t>Fixed thresholds for predictions</a:t>
            </a:r>
            <a:endParaRPr/>
          </a:p>
          <a:p>
            <a:pPr marL="457200" lvl="0" indent="-342900" algn="l" rtl="0">
              <a:spcBef>
                <a:spcPts val="0"/>
              </a:spcBef>
              <a:spcAft>
                <a:spcPts val="0"/>
              </a:spcAft>
              <a:buClr>
                <a:schemeClr val="lt1"/>
              </a:buClr>
              <a:buSzPts val="1800"/>
              <a:buFont typeface="Arial"/>
              <a:buChar char="●"/>
            </a:pPr>
            <a:r>
              <a:rPr lang="en"/>
              <a:t>Emerging Athletes not considered</a:t>
            </a:r>
            <a:endParaRPr/>
          </a:p>
          <a:p>
            <a:pPr marL="457200" lvl="0" indent="-342900" algn="l" rtl="0">
              <a:spcBef>
                <a:spcPts val="0"/>
              </a:spcBef>
              <a:spcAft>
                <a:spcPts val="0"/>
              </a:spcAft>
              <a:buClr>
                <a:schemeClr val="lt1"/>
              </a:buClr>
              <a:buSzPts val="1800"/>
              <a:buFont typeface="Arial"/>
              <a:buChar char="●"/>
            </a:pPr>
            <a:r>
              <a:rPr lang="en"/>
              <a:t>Ignores injuries and current form of Athletes</a:t>
            </a:r>
            <a:endParaRPr/>
          </a:p>
          <a:p>
            <a:pPr marL="457200" lvl="0" indent="-342900" algn="l" rtl="0">
              <a:spcBef>
                <a:spcPts val="0"/>
              </a:spcBef>
              <a:spcAft>
                <a:spcPts val="0"/>
              </a:spcAft>
              <a:buClr>
                <a:schemeClr val="lt1"/>
              </a:buClr>
              <a:buSzPts val="1800"/>
              <a:buFont typeface="Arial"/>
              <a:buChar char="●"/>
            </a:pPr>
            <a:r>
              <a:rPr lang="en"/>
              <a:t>Real world factors overlooked</a:t>
            </a:r>
            <a:endParaRPr/>
          </a:p>
          <a:p>
            <a:pPr marL="457200" lvl="0" indent="-342900" algn="l" rtl="0">
              <a:spcBef>
                <a:spcPts val="0"/>
              </a:spcBef>
              <a:spcAft>
                <a:spcPts val="0"/>
              </a:spcAft>
              <a:buClr>
                <a:schemeClr val="lt1"/>
              </a:buClr>
              <a:buSzPts val="1800"/>
              <a:buFont typeface="Arial"/>
              <a:buChar char="●"/>
            </a:pPr>
            <a:r>
              <a:rPr lang="en"/>
              <a:t>Retired Athletes could be in the Data</a:t>
            </a:r>
            <a:endParaRPr/>
          </a:p>
          <a:p>
            <a:pPr marL="457200" lvl="0" indent="0" algn="l" rtl="0">
              <a:spcBef>
                <a:spcPts val="1200"/>
              </a:spcBef>
              <a:spcAft>
                <a:spcPts val="1200"/>
              </a:spcAft>
              <a:buNone/>
            </a:pPr>
            <a:endParaRPr sz="2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03: Key Questions for Coaches and Performance Team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
        <p:cNvGrpSpPr/>
        <p:nvPr/>
      </p:nvGrpSpPr>
      <p:grpSpPr>
        <a:xfrm>
          <a:off x="0" y="0"/>
          <a:ext cx="0" cy="0"/>
          <a:chOff x="0" y="0"/>
          <a:chExt cx="0" cy="0"/>
        </a:xfrm>
      </p:grpSpPr>
      <p:pic>
        <p:nvPicPr>
          <p:cNvPr id="322" name="Google Shape;322;p40"/>
          <p:cNvPicPr preferRelativeResize="0"/>
          <p:nvPr/>
        </p:nvPicPr>
        <p:blipFill rotWithShape="1">
          <a:blip r:embed="rId3">
            <a:alphaModFix/>
          </a:blip>
          <a:srcRect t="29283" b="31551"/>
          <a:stretch/>
        </p:blipFill>
        <p:spPr>
          <a:xfrm>
            <a:off x="7557525" y="4674375"/>
            <a:ext cx="1586475" cy="469125"/>
          </a:xfrm>
          <a:prstGeom prst="rect">
            <a:avLst/>
          </a:prstGeom>
          <a:noFill/>
          <a:ln>
            <a:noFill/>
          </a:ln>
        </p:spPr>
      </p:pic>
      <p:sp>
        <p:nvSpPr>
          <p:cNvPr id="323" name="Google Shape;323;p40"/>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Key Questions</a:t>
            </a:r>
            <a:endParaRPr sz="3000">
              <a:solidFill>
                <a:schemeClr val="lt1"/>
              </a:solidFill>
            </a:endParaRPr>
          </a:p>
        </p:txBody>
      </p:sp>
      <p:sp>
        <p:nvSpPr>
          <p:cNvPr id="324" name="Google Shape;324;p40"/>
          <p:cNvSpPr txBox="1"/>
          <p:nvPr/>
        </p:nvSpPr>
        <p:spPr>
          <a:xfrm>
            <a:off x="506025" y="1282788"/>
            <a:ext cx="7962300" cy="31266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1200"/>
              </a:spcBef>
              <a:spcAft>
                <a:spcPts val="0"/>
              </a:spcAft>
              <a:buClr>
                <a:srgbClr val="222C53"/>
              </a:buClr>
              <a:buSzPts val="2200"/>
              <a:buChar char="●"/>
            </a:pPr>
            <a:r>
              <a:rPr lang="en" sz="2200">
                <a:solidFill>
                  <a:srgbClr val="222C53"/>
                </a:solidFill>
                <a:latin typeface="Roboto"/>
                <a:ea typeface="Roboto"/>
                <a:cs typeface="Roboto"/>
                <a:sym typeface="Roboto"/>
              </a:rPr>
              <a:t>W</a:t>
            </a:r>
            <a:r>
              <a:rPr lang="en" sz="2200">
                <a:solidFill>
                  <a:srgbClr val="0E0E0E"/>
                </a:solidFill>
                <a:latin typeface="Roboto"/>
                <a:ea typeface="Roboto"/>
                <a:cs typeface="Roboto"/>
                <a:sym typeface="Roboto"/>
              </a:rPr>
              <a:t>hat additional factors impact an athlete’s performance?</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Font typeface="Roboto"/>
              <a:buChar char="●"/>
            </a:pPr>
            <a:r>
              <a:rPr lang="en" sz="2200">
                <a:solidFill>
                  <a:srgbClr val="0E0E0E"/>
                </a:solidFill>
                <a:latin typeface="Roboto"/>
                <a:ea typeface="Roboto"/>
                <a:cs typeface="Roboto"/>
                <a:sym typeface="Roboto"/>
              </a:rPr>
              <a:t>How are current athlete performances being monitored?</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Font typeface="Roboto"/>
              <a:buChar char="●"/>
            </a:pPr>
            <a:r>
              <a:rPr lang="en" sz="2200">
                <a:solidFill>
                  <a:srgbClr val="0E0E0E"/>
                </a:solidFill>
                <a:latin typeface="Roboto"/>
                <a:ea typeface="Roboto"/>
                <a:cs typeface="Roboto"/>
                <a:sym typeface="Roboto"/>
              </a:rPr>
              <a:t>How do we assess an athlete’s current form leading into major competitions?</a:t>
            </a:r>
            <a:endParaRPr sz="2200">
              <a:solidFill>
                <a:srgbClr val="222C53"/>
              </a:solidFill>
              <a:latin typeface="Roboto"/>
              <a:ea typeface="Roboto"/>
              <a:cs typeface="Roboto"/>
              <a:sym typeface="Roboto"/>
            </a:endParaRPr>
          </a:p>
          <a:p>
            <a:pPr marL="457200" lvl="0" indent="-368300" algn="l" rtl="0">
              <a:lnSpc>
                <a:spcPct val="115000"/>
              </a:lnSpc>
              <a:spcBef>
                <a:spcPts val="0"/>
              </a:spcBef>
              <a:spcAft>
                <a:spcPts val="0"/>
              </a:spcAft>
              <a:buClr>
                <a:srgbClr val="222C53"/>
              </a:buClr>
              <a:buSzPts val="2200"/>
              <a:buFont typeface="Roboto"/>
              <a:buChar char="●"/>
            </a:pPr>
            <a:r>
              <a:rPr lang="en" sz="2200">
                <a:solidFill>
                  <a:srgbClr val="0E0E0E"/>
                </a:solidFill>
                <a:latin typeface="Roboto"/>
                <a:ea typeface="Roboto"/>
                <a:cs typeface="Roboto"/>
                <a:sym typeface="Roboto"/>
              </a:rPr>
              <a:t>What specific support systems are in place for athletes underperforming or on the cusp of medal contention?</a:t>
            </a:r>
            <a:endParaRPr sz="2200">
              <a:solidFill>
                <a:srgbClr val="222C53"/>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1"/>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Summary</a:t>
            </a:r>
            <a:endParaRPr/>
          </a:p>
        </p:txBody>
      </p:sp>
      <p:sp>
        <p:nvSpPr>
          <p:cNvPr id="330" name="Google Shape;330;p41"/>
          <p:cNvSpPr txBox="1">
            <a:spLocks noGrp="1"/>
          </p:cNvSpPr>
          <p:nvPr>
            <p:ph type="body" idx="2"/>
          </p:nvPr>
        </p:nvSpPr>
        <p:spPr>
          <a:xfrm>
            <a:off x="4939500" y="724200"/>
            <a:ext cx="4045200" cy="3695100"/>
          </a:xfrm>
          <a:prstGeom prst="rect">
            <a:avLst/>
          </a:prstGeom>
        </p:spPr>
        <p:txBody>
          <a:bodyPr spcFirstLastPara="1" wrap="square" lIns="91425" tIns="91425" rIns="91425" bIns="91425" anchor="ctr" anchorCtr="0">
            <a:noAutofit/>
          </a:bodyPr>
          <a:lstStyle/>
          <a:p>
            <a:pPr marL="457200" lvl="0" indent="-355600" algn="l" rtl="0">
              <a:spcBef>
                <a:spcPts val="1200"/>
              </a:spcBef>
              <a:spcAft>
                <a:spcPts val="0"/>
              </a:spcAft>
              <a:buSzPts val="2000"/>
              <a:buFont typeface="Arial"/>
              <a:buChar char="●"/>
            </a:pPr>
            <a:r>
              <a:rPr lang="en" sz="2000">
                <a:latin typeface="Arial"/>
                <a:ea typeface="Arial"/>
                <a:cs typeface="Arial"/>
                <a:sym typeface="Arial"/>
              </a:rPr>
              <a:t>Predicted Medals: ~8</a:t>
            </a:r>
            <a:endParaRPr sz="2000">
              <a:latin typeface="Arial"/>
              <a:ea typeface="Arial"/>
              <a:cs typeface="Arial"/>
              <a:sym typeface="Arial"/>
            </a:endParaRPr>
          </a:p>
          <a:p>
            <a:pPr marL="457200" lvl="0" indent="-355600" algn="l" rtl="0">
              <a:spcBef>
                <a:spcPts val="0"/>
              </a:spcBef>
              <a:spcAft>
                <a:spcPts val="0"/>
              </a:spcAft>
              <a:buSzPts val="2000"/>
              <a:buFont typeface="Arial"/>
              <a:buChar char="●"/>
            </a:pPr>
            <a:r>
              <a:rPr lang="en" sz="2000">
                <a:latin typeface="Arial"/>
                <a:ea typeface="Arial"/>
                <a:cs typeface="Arial"/>
                <a:sym typeface="Arial"/>
              </a:rPr>
              <a:t>Top Events: </a:t>
            </a:r>
            <a:endParaRPr sz="2000">
              <a:latin typeface="Arial"/>
              <a:ea typeface="Arial"/>
              <a:cs typeface="Arial"/>
              <a:sym typeface="Arial"/>
            </a:endParaRPr>
          </a:p>
          <a:p>
            <a:pPr marL="914400" lvl="1" indent="-323850" algn="l" rtl="0">
              <a:spcBef>
                <a:spcPts val="0"/>
              </a:spcBef>
              <a:spcAft>
                <a:spcPts val="0"/>
              </a:spcAft>
              <a:buSzPts val="1500"/>
              <a:buFont typeface="Arial"/>
              <a:buChar char="○"/>
            </a:pPr>
            <a:r>
              <a:rPr lang="en" sz="1500">
                <a:latin typeface="Arial"/>
                <a:ea typeface="Arial"/>
                <a:cs typeface="Arial"/>
                <a:sym typeface="Arial"/>
              </a:rPr>
              <a:t>W: 800m, Pole Vault, 10,000m, </a:t>
            </a:r>
            <a:endParaRPr sz="1500">
              <a:latin typeface="Arial"/>
              <a:ea typeface="Arial"/>
              <a:cs typeface="Arial"/>
              <a:sym typeface="Arial"/>
            </a:endParaRPr>
          </a:p>
          <a:p>
            <a:pPr marL="914400" lvl="1" indent="-323850" algn="l" rtl="0">
              <a:spcBef>
                <a:spcPts val="0"/>
              </a:spcBef>
              <a:spcAft>
                <a:spcPts val="0"/>
              </a:spcAft>
              <a:buSzPts val="1500"/>
              <a:buFont typeface="Arial"/>
              <a:buChar char="○"/>
            </a:pPr>
            <a:r>
              <a:rPr lang="en" sz="1500">
                <a:latin typeface="Arial"/>
                <a:ea typeface="Arial"/>
                <a:cs typeface="Arial"/>
                <a:sym typeface="Arial"/>
              </a:rPr>
              <a:t>M: 1500m, 400m, 5000m</a:t>
            </a:r>
            <a:endParaRPr sz="1500">
              <a:latin typeface="Arial"/>
              <a:ea typeface="Arial"/>
              <a:cs typeface="Arial"/>
              <a:sym typeface="Arial"/>
            </a:endParaRPr>
          </a:p>
          <a:p>
            <a:pPr marL="457200" lvl="0" indent="-355600" algn="l" rtl="0">
              <a:spcBef>
                <a:spcPts val="0"/>
              </a:spcBef>
              <a:spcAft>
                <a:spcPts val="0"/>
              </a:spcAft>
              <a:buSzPts val="2000"/>
              <a:buFont typeface="Arial"/>
              <a:buChar char="●"/>
            </a:pPr>
            <a:r>
              <a:rPr lang="en" sz="2000">
                <a:latin typeface="Arial"/>
                <a:ea typeface="Arial"/>
                <a:cs typeface="Arial"/>
                <a:sym typeface="Arial"/>
              </a:rPr>
              <a:t>Collaboration with coaches to integrate domain expertise.</a:t>
            </a:r>
            <a:endParaRPr sz="20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15"/>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101" name="Google Shape;101;p15"/>
          <p:cNvSpPr txBox="1">
            <a:spLocks noGrp="1"/>
          </p:cNvSpPr>
          <p:nvPr>
            <p:ph type="title"/>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1"/>
                </a:solidFill>
              </a:rPr>
              <a:t>Track &amp; Field Events</a:t>
            </a:r>
            <a:r>
              <a:rPr lang="en" sz="1050" b="1">
                <a:solidFill>
                  <a:schemeClr val="lt1"/>
                </a:solidFill>
              </a:rPr>
              <a:t> </a:t>
            </a:r>
            <a:r>
              <a:rPr lang="en">
                <a:solidFill>
                  <a:schemeClr val="lt1"/>
                </a:solidFill>
              </a:rPr>
              <a:t>Considered</a:t>
            </a:r>
            <a:endParaRPr sz="1050" b="1">
              <a:solidFill>
                <a:schemeClr val="lt1"/>
              </a:solidFill>
            </a:endParaRPr>
          </a:p>
          <a:p>
            <a:pPr marL="0" lvl="0" indent="0" algn="l" rtl="0">
              <a:spcBef>
                <a:spcPts val="0"/>
              </a:spcBef>
              <a:spcAft>
                <a:spcPts val="0"/>
              </a:spcAft>
              <a:buNone/>
            </a:pPr>
            <a:endParaRPr/>
          </a:p>
        </p:txBody>
      </p:sp>
      <p:sp>
        <p:nvSpPr>
          <p:cNvPr id="102" name="Google Shape;102;p15"/>
          <p:cNvSpPr txBox="1"/>
          <p:nvPr/>
        </p:nvSpPr>
        <p:spPr>
          <a:xfrm>
            <a:off x="384050" y="1207000"/>
            <a:ext cx="8188500" cy="3360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2100">
                <a:solidFill>
                  <a:srgbClr val="222C53"/>
                </a:solidFill>
                <a:latin typeface="Roboto"/>
                <a:ea typeface="Roboto"/>
                <a:cs typeface="Roboto"/>
                <a:sym typeface="Roboto"/>
              </a:rPr>
              <a:t>The analysis and presentation focus </a:t>
            </a:r>
            <a:r>
              <a:rPr lang="en" sz="2100" b="1">
                <a:solidFill>
                  <a:srgbClr val="222C53"/>
                </a:solidFill>
                <a:latin typeface="Roboto"/>
                <a:ea typeface="Roboto"/>
                <a:cs typeface="Roboto"/>
                <a:sym typeface="Roboto"/>
              </a:rPr>
              <a:t>exclusively</a:t>
            </a:r>
            <a:r>
              <a:rPr lang="en" sz="2100">
                <a:solidFill>
                  <a:srgbClr val="222C53"/>
                </a:solidFill>
                <a:latin typeface="Roboto"/>
                <a:ea typeface="Roboto"/>
                <a:cs typeface="Roboto"/>
                <a:sym typeface="Roboto"/>
              </a:rPr>
              <a:t> on the following 19 </a:t>
            </a:r>
            <a:r>
              <a:rPr lang="en" sz="2100" b="1">
                <a:solidFill>
                  <a:srgbClr val="222C53"/>
                </a:solidFill>
                <a:latin typeface="Roboto"/>
                <a:ea typeface="Roboto"/>
                <a:cs typeface="Roboto"/>
                <a:sym typeface="Roboto"/>
              </a:rPr>
              <a:t>Track and Field events</a:t>
            </a:r>
            <a:r>
              <a:rPr lang="en" sz="2100">
                <a:solidFill>
                  <a:srgbClr val="222C53"/>
                </a:solidFill>
                <a:latin typeface="Roboto"/>
                <a:ea typeface="Roboto"/>
                <a:cs typeface="Roboto"/>
                <a:sym typeface="Roboto"/>
              </a:rPr>
              <a:t>:</a:t>
            </a:r>
            <a:endParaRPr sz="21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endParaRPr sz="2200">
              <a:solidFill>
                <a:srgbClr val="222C53"/>
              </a:solidFill>
              <a:latin typeface="Roboto"/>
              <a:ea typeface="Roboto"/>
              <a:cs typeface="Roboto"/>
              <a:sym typeface="Roboto"/>
            </a:endParaRPr>
          </a:p>
          <a:p>
            <a:pPr marL="457200" lvl="0" indent="-342900" algn="just" rtl="0">
              <a:lnSpc>
                <a:spcPct val="115000"/>
              </a:lnSpc>
              <a:spcBef>
                <a:spcPts val="0"/>
              </a:spcBef>
              <a:spcAft>
                <a:spcPts val="0"/>
              </a:spcAft>
              <a:buClr>
                <a:srgbClr val="222C53"/>
              </a:buClr>
              <a:buSzPts val="1800"/>
              <a:buFont typeface="Roboto"/>
              <a:buAutoNum type="arabicPeriod"/>
            </a:pPr>
            <a:r>
              <a:rPr lang="en" sz="1800">
                <a:solidFill>
                  <a:srgbClr val="222C53"/>
                </a:solidFill>
                <a:latin typeface="Roboto"/>
                <a:ea typeface="Roboto"/>
                <a:cs typeface="Roboto"/>
                <a:sym typeface="Roboto"/>
              </a:rPr>
              <a:t>100m, </a:t>
            </a:r>
            <a:endParaRPr sz="1800">
              <a:solidFill>
                <a:srgbClr val="222C53"/>
              </a:solidFill>
              <a:latin typeface="Roboto"/>
              <a:ea typeface="Roboto"/>
              <a:cs typeface="Roboto"/>
              <a:sym typeface="Roboto"/>
            </a:endParaRPr>
          </a:p>
          <a:p>
            <a:pPr marL="457200" lvl="0" indent="-342900" algn="just" rtl="0">
              <a:lnSpc>
                <a:spcPct val="115000"/>
              </a:lnSpc>
              <a:spcBef>
                <a:spcPts val="0"/>
              </a:spcBef>
              <a:spcAft>
                <a:spcPts val="0"/>
              </a:spcAft>
              <a:buClr>
                <a:srgbClr val="222C53"/>
              </a:buClr>
              <a:buSzPts val="1800"/>
              <a:buFont typeface="Roboto"/>
              <a:buAutoNum type="arabicPeriod"/>
            </a:pPr>
            <a:r>
              <a:rPr lang="en" sz="1800">
                <a:solidFill>
                  <a:srgbClr val="222C53"/>
                </a:solidFill>
                <a:latin typeface="Roboto"/>
                <a:ea typeface="Roboto"/>
                <a:cs typeface="Roboto"/>
                <a:sym typeface="Roboto"/>
              </a:rPr>
              <a:t>110m Hurdles, </a:t>
            </a:r>
            <a:endParaRPr sz="1800">
              <a:solidFill>
                <a:srgbClr val="222C53"/>
              </a:solidFill>
              <a:latin typeface="Roboto"/>
              <a:ea typeface="Roboto"/>
              <a:cs typeface="Roboto"/>
              <a:sym typeface="Roboto"/>
            </a:endParaRPr>
          </a:p>
          <a:p>
            <a:pPr marL="457200" lvl="0" indent="-342900" algn="just" rtl="0">
              <a:lnSpc>
                <a:spcPct val="115000"/>
              </a:lnSpc>
              <a:spcBef>
                <a:spcPts val="0"/>
              </a:spcBef>
              <a:spcAft>
                <a:spcPts val="0"/>
              </a:spcAft>
              <a:buClr>
                <a:srgbClr val="222C53"/>
              </a:buClr>
              <a:buSzPts val="1800"/>
              <a:buFont typeface="Roboto"/>
              <a:buAutoNum type="arabicPeriod"/>
            </a:pPr>
            <a:r>
              <a:rPr lang="en" sz="1800">
                <a:solidFill>
                  <a:srgbClr val="222C53"/>
                </a:solidFill>
                <a:latin typeface="Roboto"/>
                <a:ea typeface="Roboto"/>
                <a:cs typeface="Roboto"/>
                <a:sym typeface="Roboto"/>
              </a:rPr>
              <a:t>100m Hurdles, </a:t>
            </a:r>
            <a:endParaRPr sz="1800">
              <a:solidFill>
                <a:srgbClr val="222C53"/>
              </a:solidFill>
              <a:latin typeface="Roboto"/>
              <a:ea typeface="Roboto"/>
              <a:cs typeface="Roboto"/>
              <a:sym typeface="Roboto"/>
            </a:endParaRPr>
          </a:p>
          <a:p>
            <a:pPr marL="457200" lvl="0" indent="-342900" algn="just" rtl="0">
              <a:lnSpc>
                <a:spcPct val="115000"/>
              </a:lnSpc>
              <a:spcBef>
                <a:spcPts val="0"/>
              </a:spcBef>
              <a:spcAft>
                <a:spcPts val="0"/>
              </a:spcAft>
              <a:buClr>
                <a:srgbClr val="222C53"/>
              </a:buClr>
              <a:buSzPts val="1800"/>
              <a:buFont typeface="Roboto"/>
              <a:buAutoNum type="arabicPeriod"/>
            </a:pPr>
            <a:r>
              <a:rPr lang="en" sz="1800">
                <a:solidFill>
                  <a:srgbClr val="222C53"/>
                </a:solidFill>
                <a:latin typeface="Roboto"/>
                <a:ea typeface="Roboto"/>
                <a:cs typeface="Roboto"/>
                <a:sym typeface="Roboto"/>
              </a:rPr>
              <a:t>200m, </a:t>
            </a:r>
            <a:endParaRPr sz="1800">
              <a:solidFill>
                <a:srgbClr val="222C53"/>
              </a:solidFill>
              <a:latin typeface="Roboto"/>
              <a:ea typeface="Roboto"/>
              <a:cs typeface="Roboto"/>
              <a:sym typeface="Roboto"/>
            </a:endParaRPr>
          </a:p>
          <a:p>
            <a:pPr marL="457200" lvl="0" indent="-342900" algn="just" rtl="0">
              <a:lnSpc>
                <a:spcPct val="115000"/>
              </a:lnSpc>
              <a:spcBef>
                <a:spcPts val="0"/>
              </a:spcBef>
              <a:spcAft>
                <a:spcPts val="0"/>
              </a:spcAft>
              <a:buClr>
                <a:srgbClr val="222C53"/>
              </a:buClr>
              <a:buSzPts val="1800"/>
              <a:buFont typeface="Roboto"/>
              <a:buAutoNum type="arabicPeriod"/>
            </a:pPr>
            <a:r>
              <a:rPr lang="en" sz="1800">
                <a:solidFill>
                  <a:srgbClr val="222C53"/>
                </a:solidFill>
                <a:latin typeface="Roboto"/>
                <a:ea typeface="Roboto"/>
                <a:cs typeface="Roboto"/>
                <a:sym typeface="Roboto"/>
              </a:rPr>
              <a:t>400m, </a:t>
            </a:r>
            <a:endParaRPr sz="1800">
              <a:solidFill>
                <a:srgbClr val="222C53"/>
              </a:solidFill>
              <a:latin typeface="Roboto"/>
              <a:ea typeface="Roboto"/>
              <a:cs typeface="Roboto"/>
              <a:sym typeface="Roboto"/>
            </a:endParaRPr>
          </a:p>
          <a:p>
            <a:pPr marL="457200" lvl="0" indent="-342900" algn="just" rtl="0">
              <a:lnSpc>
                <a:spcPct val="115000"/>
              </a:lnSpc>
              <a:spcBef>
                <a:spcPts val="0"/>
              </a:spcBef>
              <a:spcAft>
                <a:spcPts val="0"/>
              </a:spcAft>
              <a:buClr>
                <a:srgbClr val="222C53"/>
              </a:buClr>
              <a:buSzPts val="1800"/>
              <a:buFont typeface="Roboto"/>
              <a:buAutoNum type="arabicPeriod"/>
            </a:pPr>
            <a:r>
              <a:rPr lang="en" sz="1800">
                <a:solidFill>
                  <a:srgbClr val="222C53"/>
                </a:solidFill>
                <a:latin typeface="Roboto"/>
                <a:ea typeface="Roboto"/>
                <a:cs typeface="Roboto"/>
                <a:sym typeface="Roboto"/>
              </a:rPr>
              <a:t>400m Hurdles, </a:t>
            </a:r>
            <a:endParaRPr sz="1800">
              <a:solidFill>
                <a:srgbClr val="222C53"/>
              </a:solidFill>
              <a:latin typeface="Roboto"/>
              <a:ea typeface="Roboto"/>
              <a:cs typeface="Roboto"/>
              <a:sym typeface="Roboto"/>
            </a:endParaRPr>
          </a:p>
          <a:p>
            <a:pPr marL="457200" lvl="0" indent="-342900" algn="just" rtl="0">
              <a:lnSpc>
                <a:spcPct val="115000"/>
              </a:lnSpc>
              <a:spcBef>
                <a:spcPts val="0"/>
              </a:spcBef>
              <a:spcAft>
                <a:spcPts val="0"/>
              </a:spcAft>
              <a:buClr>
                <a:srgbClr val="222C53"/>
              </a:buClr>
              <a:buSzPts val="1800"/>
              <a:buFont typeface="Roboto"/>
              <a:buAutoNum type="arabicPeriod"/>
            </a:pPr>
            <a:r>
              <a:rPr lang="en" sz="1800">
                <a:solidFill>
                  <a:srgbClr val="222C53"/>
                </a:solidFill>
                <a:latin typeface="Roboto"/>
                <a:ea typeface="Roboto"/>
                <a:cs typeface="Roboto"/>
                <a:sym typeface="Roboto"/>
              </a:rPr>
              <a:t>800m, </a:t>
            </a:r>
            <a:endParaRPr sz="1800">
              <a:solidFill>
                <a:srgbClr val="222C53"/>
              </a:solidFill>
              <a:latin typeface="Roboto"/>
              <a:ea typeface="Roboto"/>
              <a:cs typeface="Roboto"/>
              <a:sym typeface="Roboto"/>
            </a:endParaRPr>
          </a:p>
          <a:p>
            <a:pPr marL="0" lvl="0" indent="0" algn="just" rtl="0">
              <a:lnSpc>
                <a:spcPct val="115000"/>
              </a:lnSpc>
              <a:spcBef>
                <a:spcPts val="900"/>
              </a:spcBef>
              <a:spcAft>
                <a:spcPts val="0"/>
              </a:spcAft>
              <a:buNone/>
            </a:pPr>
            <a:endParaRPr sz="1050">
              <a:solidFill>
                <a:srgbClr val="222C53"/>
              </a:solidFill>
              <a:latin typeface="Roboto"/>
              <a:ea typeface="Roboto"/>
              <a:cs typeface="Roboto"/>
              <a:sym typeface="Roboto"/>
            </a:endParaRPr>
          </a:p>
          <a:p>
            <a:pPr marL="0" lvl="0" indent="0" algn="just" rtl="0">
              <a:spcBef>
                <a:spcPts val="0"/>
              </a:spcBef>
              <a:spcAft>
                <a:spcPts val="0"/>
              </a:spcAft>
              <a:buNone/>
            </a:pPr>
            <a:endParaRPr sz="1800">
              <a:solidFill>
                <a:srgbClr val="222C53"/>
              </a:solidFill>
              <a:latin typeface="Roboto"/>
              <a:ea typeface="Roboto"/>
              <a:cs typeface="Roboto"/>
              <a:sym typeface="Roboto"/>
            </a:endParaRPr>
          </a:p>
        </p:txBody>
      </p:sp>
      <p:sp>
        <p:nvSpPr>
          <p:cNvPr id="103" name="Google Shape;103;p15"/>
          <p:cNvSpPr txBox="1"/>
          <p:nvPr/>
        </p:nvSpPr>
        <p:spPr>
          <a:xfrm>
            <a:off x="2990100" y="2310375"/>
            <a:ext cx="2935200" cy="2153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8. 1500m, </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9. 3000m Steeplechase,</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10. 5000m, </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11. 10000m, </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12. High Jump, </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13. Pole Vault, </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14. Long Jump, </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endParaRPr sz="1900">
              <a:solidFill>
                <a:srgbClr val="222C53"/>
              </a:solidFill>
              <a:latin typeface="Roboto"/>
              <a:ea typeface="Roboto"/>
              <a:cs typeface="Roboto"/>
              <a:sym typeface="Roboto"/>
            </a:endParaRPr>
          </a:p>
        </p:txBody>
      </p:sp>
      <p:sp>
        <p:nvSpPr>
          <p:cNvPr id="104" name="Google Shape;104;p15"/>
          <p:cNvSpPr txBox="1"/>
          <p:nvPr/>
        </p:nvSpPr>
        <p:spPr>
          <a:xfrm>
            <a:off x="5856725" y="2275325"/>
            <a:ext cx="2619900" cy="2153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15. Triple Jump, </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16. Shot Put, </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17. Discus Throw,</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18. Hammer Throw,</a:t>
            </a:r>
            <a:endParaRPr sz="1800">
              <a:solidFill>
                <a:srgbClr val="222C53"/>
              </a:solidFill>
              <a:latin typeface="Roboto"/>
              <a:ea typeface="Roboto"/>
              <a:cs typeface="Roboto"/>
              <a:sym typeface="Roboto"/>
            </a:endParaRPr>
          </a:p>
          <a:p>
            <a:pPr marL="0" lvl="0" indent="0" algn="just" rtl="0">
              <a:lnSpc>
                <a:spcPct val="115000"/>
              </a:lnSpc>
              <a:spcBef>
                <a:spcPts val="0"/>
              </a:spcBef>
              <a:spcAft>
                <a:spcPts val="0"/>
              </a:spcAft>
              <a:buNone/>
            </a:pPr>
            <a:r>
              <a:rPr lang="en" sz="1800">
                <a:solidFill>
                  <a:srgbClr val="222C53"/>
                </a:solidFill>
                <a:latin typeface="Roboto"/>
                <a:ea typeface="Roboto"/>
                <a:cs typeface="Roboto"/>
                <a:sym typeface="Roboto"/>
              </a:rPr>
              <a:t>19. Javelin Throw</a:t>
            </a:r>
            <a:endParaRPr sz="1900">
              <a:solidFill>
                <a:srgbClr val="222C53"/>
              </a:solidFill>
              <a:latin typeface="Roboto"/>
              <a:ea typeface="Roboto"/>
              <a:cs typeface="Roboto"/>
              <a:sym typeface="Roboto"/>
            </a:endParaRPr>
          </a:p>
        </p:txBody>
      </p:sp>
      <p:pic>
        <p:nvPicPr>
          <p:cNvPr id="105" name="Google Shape;105;p15"/>
          <p:cNvPicPr preferRelativeResize="0"/>
          <p:nvPr/>
        </p:nvPicPr>
        <p:blipFill rotWithShape="1">
          <a:blip r:embed="rId4">
            <a:alphaModFix/>
          </a:blip>
          <a:srcRect l="8048" t="36265" r="9822" b="40000"/>
          <a:stretch/>
        </p:blipFill>
        <p:spPr>
          <a:xfrm>
            <a:off x="7040605" y="4453400"/>
            <a:ext cx="2103395" cy="607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Thankyou!</a:t>
            </a:r>
            <a:endParaRPr/>
          </a:p>
        </p:txBody>
      </p:sp>
      <p:sp>
        <p:nvSpPr>
          <p:cNvPr id="336" name="Google Shape;336;p42"/>
          <p:cNvSpPr txBox="1"/>
          <p:nvPr/>
        </p:nvSpPr>
        <p:spPr>
          <a:xfrm>
            <a:off x="598100" y="3110500"/>
            <a:ext cx="6786600" cy="111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200">
                <a:solidFill>
                  <a:schemeClr val="lt1"/>
                </a:solidFill>
                <a:latin typeface="Roboto"/>
                <a:ea typeface="Roboto"/>
                <a:cs typeface="Roboto"/>
                <a:sym typeface="Roboto"/>
              </a:rPr>
              <a:t>Questions? I look forward to hearing your insights.</a:t>
            </a:r>
            <a:endParaRPr sz="2200">
              <a:solidFill>
                <a:schemeClr val="lt1"/>
              </a:solidFill>
              <a:latin typeface="Roboto"/>
              <a:ea typeface="Roboto"/>
              <a:cs typeface="Roboto"/>
              <a:sym typeface="Roboto"/>
            </a:endParaRPr>
          </a:p>
          <a:p>
            <a:pPr marL="0" lvl="0" indent="0" algn="l" rtl="0">
              <a:spcBef>
                <a:spcPts val="1200"/>
              </a:spcBef>
              <a:spcAft>
                <a:spcPts val="0"/>
              </a:spcAft>
              <a:buNone/>
            </a:pPr>
            <a:endParaRPr sz="2200">
              <a:solidFill>
                <a:schemeClr val="lt1"/>
              </a:solidFill>
              <a:latin typeface="Roboto"/>
              <a:ea typeface="Roboto"/>
              <a:cs typeface="Roboto"/>
              <a:sym typeface="Roboto"/>
            </a:endParaRPr>
          </a:p>
        </p:txBody>
      </p:sp>
      <p:pic>
        <p:nvPicPr>
          <p:cNvPr id="337" name="Google Shape;337;p42"/>
          <p:cNvPicPr preferRelativeResize="0"/>
          <p:nvPr/>
        </p:nvPicPr>
        <p:blipFill rotWithShape="1">
          <a:blip r:embed="rId3">
            <a:alphaModFix/>
          </a:blip>
          <a:srcRect l="8659" t="30740" r="11160" b="32391"/>
          <a:stretch/>
        </p:blipFill>
        <p:spPr>
          <a:xfrm>
            <a:off x="6893525" y="3945250"/>
            <a:ext cx="1824225" cy="838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309275" y="1789500"/>
            <a:ext cx="52488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t>Part 01: </a:t>
            </a:r>
            <a:endParaRPr sz="3800"/>
          </a:p>
          <a:p>
            <a:pPr marL="0" lvl="0" indent="0" algn="ctr" rtl="0">
              <a:spcBef>
                <a:spcPts val="0"/>
              </a:spcBef>
              <a:spcAft>
                <a:spcPts val="0"/>
              </a:spcAft>
              <a:buNone/>
            </a:pPr>
            <a:r>
              <a:rPr lang="en" sz="3800"/>
              <a:t>Problem Question</a:t>
            </a:r>
            <a:endParaRPr sz="3800"/>
          </a:p>
        </p:txBody>
      </p:sp>
      <p:sp>
        <p:nvSpPr>
          <p:cNvPr id="111" name="Google Shape;111;p16"/>
          <p:cNvSpPr txBox="1">
            <a:spLocks noGrp="1"/>
          </p:cNvSpPr>
          <p:nvPr>
            <p:ph type="body" idx="2"/>
          </p:nvPr>
        </p:nvSpPr>
        <p:spPr>
          <a:xfrm>
            <a:off x="4939525" y="916225"/>
            <a:ext cx="3837000" cy="3695100"/>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 sz="2000"/>
              <a:t>How many </a:t>
            </a:r>
            <a:r>
              <a:rPr lang="en" sz="2000" b="1"/>
              <a:t>medals</a:t>
            </a:r>
            <a:r>
              <a:rPr lang="en" sz="2000"/>
              <a:t> Great Britain are likely to win and in what </a:t>
            </a:r>
            <a:r>
              <a:rPr lang="en" sz="2000" b="1"/>
              <a:t>events</a:t>
            </a:r>
            <a:r>
              <a:rPr lang="en" sz="2000"/>
              <a:t> GB might win them at the 2025 Outdoor World Athletics Championships?</a:t>
            </a:r>
            <a:endParaRPr sz="2000"/>
          </a:p>
        </p:txBody>
      </p:sp>
      <p:pic>
        <p:nvPicPr>
          <p:cNvPr id="112" name="Google Shape;112;p16"/>
          <p:cNvPicPr preferRelativeResize="0"/>
          <p:nvPr/>
        </p:nvPicPr>
        <p:blipFill>
          <a:blip r:embed="rId3">
            <a:alphaModFix/>
          </a:blip>
          <a:stretch>
            <a:fillRect/>
          </a:stretch>
        </p:blipFill>
        <p:spPr>
          <a:xfrm>
            <a:off x="6938625" y="-6075"/>
            <a:ext cx="2205376" cy="2205376"/>
          </a:xfrm>
          <a:prstGeom prst="rect">
            <a:avLst/>
          </a:prstGeom>
          <a:noFill/>
          <a:ln>
            <a:noFill/>
          </a:ln>
        </p:spPr>
      </p:pic>
      <p:pic>
        <p:nvPicPr>
          <p:cNvPr id="113" name="Google Shape;113;p16"/>
          <p:cNvPicPr preferRelativeResize="0"/>
          <p:nvPr/>
        </p:nvPicPr>
        <p:blipFill rotWithShape="1">
          <a:blip r:embed="rId4">
            <a:alphaModFix/>
          </a:blip>
          <a:srcRect l="8659" t="30740" r="11160" b="32391"/>
          <a:stretch/>
        </p:blipFill>
        <p:spPr>
          <a:xfrm>
            <a:off x="7233613" y="4224525"/>
            <a:ext cx="1615399" cy="742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0" y="410000"/>
            <a:ext cx="9144000" cy="6078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300">
                <a:solidFill>
                  <a:srgbClr val="222C53"/>
                </a:solidFill>
              </a:rPr>
              <a:t>GB Team Participation Trends in Global Competitions (2019–2024)</a:t>
            </a:r>
            <a:endParaRPr sz="2300" b="1">
              <a:solidFill>
                <a:srgbClr val="0E0E0E"/>
              </a:solidFill>
            </a:endParaRPr>
          </a:p>
          <a:p>
            <a:pPr marL="0" lvl="0" indent="0" algn="ctr" rtl="0">
              <a:spcBef>
                <a:spcPts val="0"/>
              </a:spcBef>
              <a:spcAft>
                <a:spcPts val="0"/>
              </a:spcAft>
              <a:buNone/>
            </a:pPr>
            <a:endParaRPr sz="2300">
              <a:solidFill>
                <a:srgbClr val="222C53"/>
              </a:solidFill>
            </a:endParaRPr>
          </a:p>
        </p:txBody>
      </p:sp>
      <p:sp>
        <p:nvSpPr>
          <p:cNvPr id="119" name="Google Shape;119;p17"/>
          <p:cNvSpPr txBox="1">
            <a:spLocks noGrp="1"/>
          </p:cNvSpPr>
          <p:nvPr>
            <p:ph type="body" idx="1"/>
          </p:nvPr>
        </p:nvSpPr>
        <p:spPr>
          <a:xfrm>
            <a:off x="326575" y="1096025"/>
            <a:ext cx="7217100" cy="607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The total athlete count peaked in 2022</a:t>
            </a:r>
            <a:endParaRPr sz="1800" b="1">
              <a:solidFill>
                <a:srgbClr val="0E0E0E"/>
              </a:solidFill>
              <a:latin typeface="Arial"/>
              <a:ea typeface="Arial"/>
              <a:cs typeface="Arial"/>
              <a:sym typeface="Arial"/>
            </a:endParaRPr>
          </a:p>
          <a:p>
            <a:pPr marL="457200" lvl="0" indent="-342900" algn="l" rtl="0">
              <a:spcBef>
                <a:spcPts val="0"/>
              </a:spcBef>
              <a:spcAft>
                <a:spcPts val="0"/>
              </a:spcAft>
              <a:buClr>
                <a:schemeClr val="lt1"/>
              </a:buClr>
              <a:buSzPts val="1800"/>
              <a:buFont typeface="Arial"/>
              <a:buChar char="●"/>
            </a:pPr>
            <a:r>
              <a:rPr lang="en" sz="1800">
                <a:solidFill>
                  <a:schemeClr val="lt1"/>
                </a:solidFill>
                <a:latin typeface="Arial"/>
                <a:ea typeface="Arial"/>
                <a:cs typeface="Arial"/>
                <a:sym typeface="Arial"/>
              </a:rPr>
              <a:t>Female Athletes consistently outnumber male athletes</a:t>
            </a:r>
            <a:endParaRPr sz="1800">
              <a:solidFill>
                <a:schemeClr val="lt1"/>
              </a:solidFill>
              <a:latin typeface="Arial"/>
              <a:ea typeface="Arial"/>
              <a:cs typeface="Arial"/>
              <a:sym typeface="Arial"/>
            </a:endParaRPr>
          </a:p>
        </p:txBody>
      </p:sp>
      <p:pic>
        <p:nvPicPr>
          <p:cNvPr id="120" name="Google Shape;120;p17"/>
          <p:cNvPicPr preferRelativeResize="0"/>
          <p:nvPr/>
        </p:nvPicPr>
        <p:blipFill>
          <a:blip r:embed="rId3">
            <a:alphaModFix/>
          </a:blip>
          <a:stretch>
            <a:fillRect/>
          </a:stretch>
        </p:blipFill>
        <p:spPr>
          <a:xfrm>
            <a:off x="1930400" y="1880225"/>
            <a:ext cx="5384800" cy="3079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0" y="410000"/>
            <a:ext cx="9144000" cy="6078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22C53"/>
                </a:solidFill>
                <a:latin typeface="Arial"/>
                <a:ea typeface="Arial"/>
                <a:cs typeface="Arial"/>
                <a:sym typeface="Arial"/>
              </a:rPr>
              <a:t>Historical Medal Trend</a:t>
            </a:r>
            <a:endParaRPr>
              <a:solidFill>
                <a:srgbClr val="222C53"/>
              </a:solidFill>
              <a:latin typeface="Arial"/>
              <a:ea typeface="Arial"/>
              <a:cs typeface="Arial"/>
              <a:sym typeface="Arial"/>
            </a:endParaRPr>
          </a:p>
        </p:txBody>
      </p:sp>
      <p:sp>
        <p:nvSpPr>
          <p:cNvPr id="126" name="Google Shape;126;p18"/>
          <p:cNvSpPr txBox="1">
            <a:spLocks noGrp="1"/>
          </p:cNvSpPr>
          <p:nvPr>
            <p:ph type="body" idx="1"/>
          </p:nvPr>
        </p:nvSpPr>
        <p:spPr>
          <a:xfrm>
            <a:off x="311700" y="1229975"/>
            <a:ext cx="5517600" cy="470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lt1"/>
              </a:buClr>
              <a:buSzPts val="2100"/>
              <a:buChar char="●"/>
            </a:pPr>
            <a:r>
              <a:rPr lang="en" sz="2100">
                <a:solidFill>
                  <a:schemeClr val="lt1"/>
                </a:solidFill>
                <a:latin typeface="Arial"/>
                <a:ea typeface="Arial"/>
                <a:cs typeface="Arial"/>
                <a:sym typeface="Arial"/>
              </a:rPr>
              <a:t>A total of </a:t>
            </a:r>
            <a:r>
              <a:rPr lang="en" sz="2100" b="1">
                <a:solidFill>
                  <a:schemeClr val="lt1"/>
                </a:solidFill>
                <a:latin typeface="Arial"/>
                <a:ea typeface="Arial"/>
                <a:cs typeface="Arial"/>
                <a:sym typeface="Arial"/>
              </a:rPr>
              <a:t>23 Medals</a:t>
            </a:r>
            <a:r>
              <a:rPr lang="en" sz="2100">
                <a:solidFill>
                  <a:schemeClr val="lt1"/>
                </a:solidFill>
                <a:latin typeface="Arial"/>
                <a:ea typeface="Arial"/>
                <a:cs typeface="Arial"/>
                <a:sym typeface="Arial"/>
              </a:rPr>
              <a:t> from 2019 to 2024</a:t>
            </a:r>
            <a:endParaRPr sz="2100">
              <a:solidFill>
                <a:schemeClr val="lt1"/>
              </a:solidFill>
              <a:latin typeface="Arial"/>
              <a:ea typeface="Arial"/>
              <a:cs typeface="Arial"/>
              <a:sym typeface="Arial"/>
            </a:endParaRPr>
          </a:p>
        </p:txBody>
      </p:sp>
      <p:pic>
        <p:nvPicPr>
          <p:cNvPr id="127" name="Google Shape;127;p18"/>
          <p:cNvPicPr preferRelativeResize="0"/>
          <p:nvPr/>
        </p:nvPicPr>
        <p:blipFill>
          <a:blip r:embed="rId3">
            <a:alphaModFix/>
          </a:blip>
          <a:stretch>
            <a:fillRect/>
          </a:stretch>
        </p:blipFill>
        <p:spPr>
          <a:xfrm>
            <a:off x="1813200" y="1853084"/>
            <a:ext cx="5517599" cy="30522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1"/>
        <p:cNvGrpSpPr/>
        <p:nvPr/>
      </p:nvGrpSpPr>
      <p:grpSpPr>
        <a:xfrm>
          <a:off x="0" y="0"/>
          <a:ext cx="0" cy="0"/>
          <a:chOff x="0" y="0"/>
          <a:chExt cx="0" cy="0"/>
        </a:xfrm>
      </p:grpSpPr>
      <p:sp>
        <p:nvSpPr>
          <p:cNvPr id="132" name="Google Shape;132;p19"/>
          <p:cNvSpPr txBox="1">
            <a:spLocks noGrp="1"/>
          </p:cNvSpPr>
          <p:nvPr>
            <p:ph type="body" idx="1"/>
          </p:nvPr>
        </p:nvSpPr>
        <p:spPr>
          <a:xfrm>
            <a:off x="311700" y="1128950"/>
            <a:ext cx="5517600" cy="470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lt1"/>
              </a:buClr>
              <a:buSzPts val="2100"/>
              <a:buChar char="●"/>
            </a:pPr>
            <a:r>
              <a:rPr lang="en" sz="2100">
                <a:solidFill>
                  <a:schemeClr val="lt1"/>
                </a:solidFill>
                <a:latin typeface="Arial"/>
                <a:ea typeface="Arial"/>
                <a:cs typeface="Arial"/>
                <a:sym typeface="Arial"/>
              </a:rPr>
              <a:t>A total of </a:t>
            </a:r>
            <a:r>
              <a:rPr lang="en" sz="2100" b="1">
                <a:solidFill>
                  <a:schemeClr val="lt1"/>
                </a:solidFill>
                <a:latin typeface="Arial"/>
                <a:ea typeface="Arial"/>
                <a:cs typeface="Arial"/>
                <a:sym typeface="Arial"/>
              </a:rPr>
              <a:t>23 Medals</a:t>
            </a:r>
            <a:r>
              <a:rPr lang="en" sz="2100">
                <a:solidFill>
                  <a:schemeClr val="lt1"/>
                </a:solidFill>
                <a:latin typeface="Arial"/>
                <a:ea typeface="Arial"/>
                <a:cs typeface="Arial"/>
                <a:sym typeface="Arial"/>
              </a:rPr>
              <a:t> from 2019 to 2024</a:t>
            </a:r>
            <a:endParaRPr sz="2100">
              <a:solidFill>
                <a:schemeClr val="lt1"/>
              </a:solidFill>
              <a:latin typeface="Arial"/>
              <a:ea typeface="Arial"/>
              <a:cs typeface="Arial"/>
              <a:sym typeface="Arial"/>
            </a:endParaRPr>
          </a:p>
        </p:txBody>
      </p:sp>
      <p:pic>
        <p:nvPicPr>
          <p:cNvPr id="133" name="Google Shape;133;p19"/>
          <p:cNvPicPr preferRelativeResize="0"/>
          <p:nvPr/>
        </p:nvPicPr>
        <p:blipFill>
          <a:blip r:embed="rId3">
            <a:alphaModFix/>
          </a:blip>
          <a:stretch>
            <a:fillRect/>
          </a:stretch>
        </p:blipFill>
        <p:spPr>
          <a:xfrm>
            <a:off x="1672288" y="1765675"/>
            <a:ext cx="5799425" cy="3011201"/>
          </a:xfrm>
          <a:prstGeom prst="rect">
            <a:avLst/>
          </a:prstGeom>
          <a:noFill/>
          <a:ln>
            <a:noFill/>
          </a:ln>
        </p:spPr>
      </p:pic>
      <p:sp>
        <p:nvSpPr>
          <p:cNvPr id="134" name="Google Shape;134;p19"/>
          <p:cNvSpPr txBox="1">
            <a:spLocks noGrp="1"/>
          </p:cNvSpPr>
          <p:nvPr>
            <p:ph type="title"/>
          </p:nvPr>
        </p:nvSpPr>
        <p:spPr>
          <a:xfrm>
            <a:off x="0" y="410000"/>
            <a:ext cx="9144000" cy="6078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22C53"/>
                </a:solidFill>
                <a:latin typeface="Arial"/>
                <a:ea typeface="Arial"/>
                <a:cs typeface="Arial"/>
                <a:sym typeface="Arial"/>
              </a:rPr>
              <a:t>Historical Medal Count by Event</a:t>
            </a:r>
            <a:endParaRPr>
              <a:solidFill>
                <a:srgbClr val="222C53"/>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8"/>
        <p:cNvGrpSpPr/>
        <p:nvPr/>
      </p:nvGrpSpPr>
      <p:grpSpPr>
        <a:xfrm>
          <a:off x="0" y="0"/>
          <a:ext cx="0" cy="0"/>
          <a:chOff x="0" y="0"/>
          <a:chExt cx="0" cy="0"/>
        </a:xfrm>
      </p:grpSpPr>
      <p:sp>
        <p:nvSpPr>
          <p:cNvPr id="139" name="Google Shape;139;p20"/>
          <p:cNvSpPr txBox="1">
            <a:spLocks noGrp="1"/>
          </p:cNvSpPr>
          <p:nvPr>
            <p:ph type="body" idx="1"/>
          </p:nvPr>
        </p:nvSpPr>
        <p:spPr>
          <a:xfrm>
            <a:off x="311700" y="1229975"/>
            <a:ext cx="4818000" cy="837000"/>
          </a:xfrm>
          <a:prstGeom prst="rect">
            <a:avLst/>
          </a:prstGeom>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chemeClr val="lt1"/>
              </a:buClr>
              <a:buSzPts val="2100"/>
              <a:buChar char="●"/>
            </a:pPr>
            <a:r>
              <a:rPr lang="en" sz="2100" b="1">
                <a:solidFill>
                  <a:schemeClr val="lt1"/>
                </a:solidFill>
                <a:latin typeface="Arial"/>
                <a:ea typeface="Arial"/>
                <a:cs typeface="Arial"/>
                <a:sym typeface="Arial"/>
              </a:rPr>
              <a:t>Women</a:t>
            </a:r>
            <a:r>
              <a:rPr lang="en" sz="2100">
                <a:solidFill>
                  <a:schemeClr val="lt1"/>
                </a:solidFill>
                <a:latin typeface="Arial"/>
                <a:ea typeface="Arial"/>
                <a:cs typeface="Arial"/>
                <a:sym typeface="Arial"/>
              </a:rPr>
              <a:t> Medalists are dominant </a:t>
            </a:r>
            <a:endParaRPr>
              <a:latin typeface="Arial"/>
              <a:ea typeface="Arial"/>
              <a:cs typeface="Arial"/>
              <a:sym typeface="Arial"/>
            </a:endParaRPr>
          </a:p>
        </p:txBody>
      </p:sp>
      <p:pic>
        <p:nvPicPr>
          <p:cNvPr id="140" name="Google Shape;140;p20"/>
          <p:cNvPicPr preferRelativeResize="0"/>
          <p:nvPr/>
        </p:nvPicPr>
        <p:blipFill rotWithShape="1">
          <a:blip r:embed="rId3">
            <a:alphaModFix/>
          </a:blip>
          <a:srcRect b="7655"/>
          <a:stretch/>
        </p:blipFill>
        <p:spPr>
          <a:xfrm>
            <a:off x="5052700" y="1365700"/>
            <a:ext cx="3554251" cy="3371675"/>
          </a:xfrm>
          <a:prstGeom prst="rect">
            <a:avLst/>
          </a:prstGeom>
          <a:noFill/>
          <a:ln>
            <a:noFill/>
          </a:ln>
        </p:spPr>
      </p:pic>
      <p:pic>
        <p:nvPicPr>
          <p:cNvPr id="141" name="Google Shape;141;p20"/>
          <p:cNvPicPr preferRelativeResize="0"/>
          <p:nvPr/>
        </p:nvPicPr>
        <p:blipFill>
          <a:blip r:embed="rId4">
            <a:alphaModFix/>
          </a:blip>
          <a:stretch>
            <a:fillRect/>
          </a:stretch>
        </p:blipFill>
        <p:spPr>
          <a:xfrm>
            <a:off x="744186" y="1785125"/>
            <a:ext cx="3953026" cy="2952249"/>
          </a:xfrm>
          <a:prstGeom prst="rect">
            <a:avLst/>
          </a:prstGeom>
          <a:noFill/>
          <a:ln>
            <a:noFill/>
          </a:ln>
        </p:spPr>
      </p:pic>
      <p:sp>
        <p:nvSpPr>
          <p:cNvPr id="142" name="Google Shape;142;p20"/>
          <p:cNvSpPr txBox="1">
            <a:spLocks noGrp="1"/>
          </p:cNvSpPr>
          <p:nvPr>
            <p:ph type="title"/>
          </p:nvPr>
        </p:nvSpPr>
        <p:spPr>
          <a:xfrm>
            <a:off x="0" y="410000"/>
            <a:ext cx="9144000" cy="607800"/>
          </a:xfrm>
          <a:prstGeom prst="rect">
            <a:avLst/>
          </a:prstGeom>
          <a:solidFill>
            <a:schemeClr val="lt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22C53"/>
                </a:solidFill>
                <a:latin typeface="Arial"/>
                <a:ea typeface="Arial"/>
                <a:cs typeface="Arial"/>
                <a:sym typeface="Arial"/>
              </a:rPr>
              <a:t>Historical Gender Distribution of Medalists</a:t>
            </a:r>
            <a:endParaRPr>
              <a:solidFill>
                <a:srgbClr val="222C5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21"/>
          <p:cNvSpPr txBox="1">
            <a:spLocks noGrp="1"/>
          </p:cNvSpPr>
          <p:nvPr>
            <p:ph type="body" idx="4294967295"/>
          </p:nvPr>
        </p:nvSpPr>
        <p:spPr>
          <a:xfrm>
            <a:off x="720000" y="1228575"/>
            <a:ext cx="7704000" cy="40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rgbClr val="222C53"/>
                </a:solidFill>
              </a:rPr>
              <a:t>In 2025 Tokyo World Championships Great Britain is likely to win..</a:t>
            </a:r>
            <a:endParaRPr sz="2000">
              <a:solidFill>
                <a:srgbClr val="222C53"/>
              </a:solidFill>
            </a:endParaRPr>
          </a:p>
        </p:txBody>
      </p:sp>
      <p:pic>
        <p:nvPicPr>
          <p:cNvPr id="148" name="Google Shape;148;p21"/>
          <p:cNvPicPr preferRelativeResize="0"/>
          <p:nvPr/>
        </p:nvPicPr>
        <p:blipFill>
          <a:blip r:embed="rId3">
            <a:alphaModFix/>
          </a:blip>
          <a:stretch>
            <a:fillRect/>
          </a:stretch>
        </p:blipFill>
        <p:spPr>
          <a:xfrm>
            <a:off x="2763200" y="2637425"/>
            <a:ext cx="4016335" cy="2259175"/>
          </a:xfrm>
          <a:prstGeom prst="rect">
            <a:avLst/>
          </a:prstGeom>
          <a:noFill/>
          <a:ln>
            <a:noFill/>
          </a:ln>
        </p:spPr>
      </p:pic>
      <p:pic>
        <p:nvPicPr>
          <p:cNvPr id="149" name="Google Shape;149;p21"/>
          <p:cNvPicPr preferRelativeResize="0"/>
          <p:nvPr/>
        </p:nvPicPr>
        <p:blipFill rotWithShape="1">
          <a:blip r:embed="rId4">
            <a:alphaModFix/>
          </a:blip>
          <a:srcRect t="29283" b="31551"/>
          <a:stretch/>
        </p:blipFill>
        <p:spPr>
          <a:xfrm>
            <a:off x="7283200" y="4593250"/>
            <a:ext cx="1860799" cy="550250"/>
          </a:xfrm>
          <a:prstGeom prst="rect">
            <a:avLst/>
          </a:prstGeom>
          <a:noFill/>
          <a:ln>
            <a:noFill/>
          </a:ln>
        </p:spPr>
      </p:pic>
      <p:sp>
        <p:nvSpPr>
          <p:cNvPr id="150" name="Google Shape;150;p21"/>
          <p:cNvSpPr txBox="1">
            <a:spLocks noGrp="1"/>
          </p:cNvSpPr>
          <p:nvPr>
            <p:ph type="title" idx="4294967295"/>
          </p:nvPr>
        </p:nvSpPr>
        <p:spPr>
          <a:xfrm>
            <a:off x="0" y="410000"/>
            <a:ext cx="9144000" cy="6078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rPr>
              <a:t>The Prediction</a:t>
            </a:r>
            <a:endParaRPr sz="3000">
              <a:solidFill>
                <a:schemeClr val="lt1"/>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2305</Words>
  <Application>Microsoft Macintosh PowerPoint</Application>
  <PresentationFormat>On-screen Show (16:9)</PresentationFormat>
  <Paragraphs>232</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Roboto</vt:lpstr>
      <vt:lpstr>Arial</vt:lpstr>
      <vt:lpstr>Geometric</vt:lpstr>
      <vt:lpstr>TECHNICAL TASK</vt:lpstr>
      <vt:lpstr>Objective</vt:lpstr>
      <vt:lpstr>Track &amp; Field Events Considered </vt:lpstr>
      <vt:lpstr>Part 01:  Problem Question</vt:lpstr>
      <vt:lpstr>GB Team Participation Trends in Global Competitions (2019–2024) </vt:lpstr>
      <vt:lpstr>Historical Medal Trend</vt:lpstr>
      <vt:lpstr>Historical Medal Count by Event</vt:lpstr>
      <vt:lpstr>Historical Gender Distribution of Medalists</vt:lpstr>
      <vt:lpstr>The Prediction</vt:lpstr>
      <vt:lpstr>8 Medals in 6 Events</vt:lpstr>
      <vt:lpstr> 10000m,  5000m,  1500m,  800m,  400m and  Pole Vault </vt:lpstr>
      <vt:lpstr>Bar Chart: Medal Predictions by Event</vt:lpstr>
      <vt:lpstr>Why this Matters</vt:lpstr>
      <vt:lpstr>Part 02: The Process</vt:lpstr>
      <vt:lpstr>Methodology</vt:lpstr>
      <vt:lpstr>Data Sources </vt:lpstr>
      <vt:lpstr>Business Understanding </vt:lpstr>
      <vt:lpstr>2. Data Understanding</vt:lpstr>
      <vt:lpstr>3. Data Cleaning &amp; Preparation </vt:lpstr>
      <vt:lpstr>3. Data Cleaning &amp; Preparation</vt:lpstr>
      <vt:lpstr>4. Data Analysis &amp; Visualisation</vt:lpstr>
      <vt:lpstr>5. Data Modeling</vt:lpstr>
      <vt:lpstr>5. Data Modeling &amp; Prediction</vt:lpstr>
      <vt:lpstr>5. Data Modeling &amp; Prediction</vt:lpstr>
      <vt:lpstr>Simply Put..</vt:lpstr>
      <vt:lpstr>Limitations </vt:lpstr>
      <vt:lpstr>Part 03: Key Questions for Coaches and Performance Team</vt:lpstr>
      <vt:lpstr>Key Questions</vt:lpstr>
      <vt:lpstr>Summary</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Tariq, Usman (PG/T - Comp Sci &amp; Elec Eng)</cp:lastModifiedBy>
  <cp:revision>1</cp:revision>
  <dcterms:modified xsi:type="dcterms:W3CDTF">2024-12-17T13:37:39Z</dcterms:modified>
</cp:coreProperties>
</file>